
<file path=[Content_Types].xml><?xml version="1.0" encoding="utf-8"?>
<Types xmlns="http://schemas.openxmlformats.org/package/2006/content-types">
  <Default Extension="png" ContentType="image/png"/>
  <Default Extension="jfif" ContentType="image/jpe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9" r:id="rId4"/>
    <p:sldId id="264" r:id="rId5"/>
    <p:sldId id="265" r:id="rId6"/>
    <p:sldId id="266" r:id="rId7"/>
    <p:sldId id="267" r:id="rId8"/>
    <p:sldId id="261" r:id="rId9"/>
    <p:sldId id="263" r:id="rId10"/>
    <p:sldId id="280" r:id="rId11"/>
    <p:sldId id="268" r:id="rId12"/>
    <p:sldId id="270" r:id="rId13"/>
    <p:sldId id="271" r:id="rId14"/>
    <p:sldId id="279" r:id="rId15"/>
    <p:sldId id="272" r:id="rId16"/>
    <p:sldId id="274" r:id="rId17"/>
    <p:sldId id="275" r:id="rId18"/>
    <p:sldId id="276" r:id="rId19"/>
    <p:sldId id="277" r:id="rId20"/>
  </p:sldIdLst>
  <p:sldSz cx="18288000" cy="10287000"/>
  <p:notesSz cx="6858000" cy="9144000"/>
  <p:embeddedFontLst>
    <p:embeddedFont>
      <p:font typeface="Montserrat Classic Bold" panose="020B0604020202020204" charset="0"/>
      <p:regular r:id="rId21"/>
    </p:embeddedFont>
    <p:embeddedFont>
      <p:font typeface="Arimo" panose="020B0604020202020204" charset="0"/>
      <p:regular r:id="rId22"/>
    </p:embeddedFont>
    <p:embeddedFont>
      <p:font typeface="Open Sans Extra Bold" panose="020B0604020202020204" charset="0"/>
      <p:regular r:id="rId23"/>
    </p:embeddedFont>
    <p:embeddedFont>
      <p:font typeface="Montserrat Classic" panose="020B0604020202020204" charset="0"/>
      <p:regular r:id="rId24"/>
    </p:embeddedFon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Montserrat Light Bold" panose="020B0604020202020204" charset="0"/>
      <p:regular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CF2C"/>
    <a:srgbClr val="B6A1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22" autoAdjust="0"/>
  </p:normalViewPr>
  <p:slideViewPr>
    <p:cSldViewPr>
      <p:cViewPr varScale="1">
        <p:scale>
          <a:sx n="48" d="100"/>
          <a:sy n="48" d="100"/>
        </p:scale>
        <p:origin x="702" y="5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fif"/><Relationship Id="rId3" Type="http://schemas.openxmlformats.org/officeDocument/2006/relationships/image" Target="../media/image4.jpeg"/><Relationship Id="rId7" Type="http://schemas.openxmlformats.org/officeDocument/2006/relationships/image" Target="../media/image7.jfif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fif"/><Relationship Id="rId5" Type="http://schemas.openxmlformats.org/officeDocument/2006/relationships/image" Target="../media/image2.png"/><Relationship Id="rId10" Type="http://schemas.openxmlformats.org/officeDocument/2006/relationships/image" Target="../media/image10.png"/><Relationship Id="rId4" Type="http://schemas.openxmlformats.org/officeDocument/2006/relationships/image" Target="../media/image5.jpeg"/><Relationship Id="rId9" Type="http://schemas.openxmlformats.org/officeDocument/2006/relationships/image" Target="../media/image9.jf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8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624993" y="5967575"/>
            <a:ext cx="19537985" cy="511828"/>
          </a:xfrm>
          <a:prstGeom prst="rect">
            <a:avLst/>
          </a:prstGeom>
          <a:solidFill>
            <a:srgbClr val="F8CF2C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 t="30869" b="33191"/>
          <a:stretch>
            <a:fillRect/>
          </a:stretch>
        </p:blipFill>
        <p:spPr>
          <a:xfrm>
            <a:off x="-780803" y="6479403"/>
            <a:ext cx="19849606" cy="475289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4185545" y="1540797"/>
            <a:ext cx="6388758" cy="3522724"/>
            <a:chOff x="0" y="0"/>
            <a:chExt cx="8518344" cy="4696966"/>
          </a:xfrm>
        </p:grpSpPr>
        <p:sp>
          <p:nvSpPr>
            <p:cNvPr id="5" name="TextBox 5"/>
            <p:cNvSpPr txBox="1"/>
            <p:nvPr/>
          </p:nvSpPr>
          <p:spPr>
            <a:xfrm>
              <a:off x="0" y="1196483"/>
              <a:ext cx="8518344" cy="23129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2507"/>
                </a:lnSpc>
              </a:pPr>
              <a:r>
                <a:rPr lang="en-US" sz="12507" spc="250">
                  <a:solidFill>
                    <a:srgbClr val="EDF0ED"/>
                  </a:solidFill>
                  <a:latin typeface="Montserrat Classic Bold"/>
                </a:rPr>
                <a:t>PHOS</a:t>
              </a:r>
              <a:r>
                <a:rPr lang="en-US" sz="12507" spc="250">
                  <a:solidFill>
                    <a:srgbClr val="F8CF2C"/>
                  </a:solidFill>
                  <a:latin typeface="Montserrat Classic Bold"/>
                </a:rPr>
                <a:t>4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4040065"/>
              <a:ext cx="8518344" cy="6569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026"/>
                </a:lnSpc>
              </a:pPr>
              <a:r>
                <a:rPr lang="en-US" sz="3097" spc="123">
                  <a:solidFill>
                    <a:srgbClr val="FFFEE6"/>
                  </a:solidFill>
                  <a:latin typeface="Montserrat Classic"/>
                </a:rPr>
                <a:t>BANDTEC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518344" cy="7737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645"/>
                </a:lnSpc>
              </a:pPr>
              <a:r>
                <a:rPr lang="en-US" sz="3573" spc="178">
                  <a:solidFill>
                    <a:srgbClr val="FFFEE6"/>
                  </a:solidFill>
                  <a:latin typeface="Montserrat Classic"/>
                </a:rPr>
                <a:t>SPRINT 1</a:t>
              </a:r>
            </a:p>
          </p:txBody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2084437" y="-201819"/>
            <a:ext cx="6269982" cy="616939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7"/>
          <p:cNvSpPr txBox="1"/>
          <p:nvPr/>
        </p:nvSpPr>
        <p:spPr>
          <a:xfrm>
            <a:off x="12322837" y="9486900"/>
            <a:ext cx="5965163" cy="3571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spc="126" dirty="0">
                <a:solidFill>
                  <a:srgbClr val="252827"/>
                </a:solidFill>
                <a:latin typeface="Montserrat Classic Bold"/>
              </a:rPr>
              <a:t>PHOS4 | 2020</a:t>
            </a:r>
          </a:p>
        </p:txBody>
      </p:sp>
    </p:spTree>
    <p:extLst>
      <p:ext uri="{BB962C8B-B14F-4D97-AF65-F5344CB8AC3E}">
        <p14:creationId xmlns:p14="http://schemas.microsoft.com/office/powerpoint/2010/main" val="39502562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CF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5400000">
            <a:off x="-2377158" y="1465472"/>
            <a:ext cx="11145172" cy="7356055"/>
          </a:xfrm>
          <a:prstGeom prst="rect">
            <a:avLst/>
          </a:prstGeom>
          <a:solidFill>
            <a:srgbClr val="252827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8000010" y="3917560"/>
            <a:ext cx="1282914" cy="187286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7705037" y="1028700"/>
            <a:ext cx="1872860" cy="187286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7705037" y="6806421"/>
            <a:ext cx="1872860" cy="187286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9992387" y="1358070"/>
            <a:ext cx="6917663" cy="11569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 spc="80">
                <a:solidFill>
                  <a:srgbClr val="252827"/>
                </a:solidFill>
                <a:latin typeface="Montserrat Light Bold"/>
              </a:rPr>
              <a:t>Analise posterior e levantamento de requisitos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992387" y="4284345"/>
            <a:ext cx="6917663" cy="1151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 spc="80">
                <a:solidFill>
                  <a:srgbClr val="252827"/>
                </a:solidFill>
                <a:latin typeface="Montserrat Light Bold"/>
              </a:rPr>
              <a:t>Implantação de soluções de IoT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992387" y="7135791"/>
            <a:ext cx="6917663" cy="11569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 spc="80">
                <a:solidFill>
                  <a:srgbClr val="252827"/>
                </a:solidFill>
                <a:latin typeface="Montserrat Light Bold"/>
              </a:rPr>
              <a:t>Reduzir os gastos com energia elétrica referente a iluminação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-482600" y="2721137"/>
            <a:ext cx="7356056" cy="4894732"/>
            <a:chOff x="-1511461" y="66675"/>
            <a:chExt cx="9808074" cy="6526309"/>
          </a:xfrm>
        </p:grpSpPr>
        <p:sp>
          <p:nvSpPr>
            <p:cNvPr id="10" name="TextBox 10"/>
            <p:cNvSpPr txBox="1"/>
            <p:nvPr/>
          </p:nvSpPr>
          <p:spPr>
            <a:xfrm>
              <a:off x="-1511461" y="66675"/>
              <a:ext cx="9808074" cy="134746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8800"/>
                </a:lnSpc>
              </a:pPr>
              <a:r>
                <a:rPr lang="en-US" sz="6600" spc="160" dirty="0" smtClean="0">
                  <a:solidFill>
                    <a:srgbClr val="F8CF2C"/>
                  </a:solidFill>
                  <a:latin typeface="Montserrat Classic Bold"/>
                </a:rPr>
                <a:t>Implementação</a:t>
              </a:r>
              <a:endParaRPr lang="en-US" sz="6600" spc="160" dirty="0">
                <a:solidFill>
                  <a:srgbClr val="F8CF2C"/>
                </a:solidFill>
                <a:latin typeface="Montserrat Classic Bold"/>
              </a:endParaRP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3445924"/>
              <a:ext cx="7039150" cy="31470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680"/>
                </a:lnSpc>
              </a:pPr>
              <a:r>
                <a:rPr lang="en-US" sz="3600" spc="144">
                  <a:solidFill>
                    <a:srgbClr val="FFFEE6"/>
                  </a:solidFill>
                  <a:latin typeface="Montserrat Classic Bold"/>
                </a:rPr>
                <a:t>Iluminação inteligente para </a:t>
              </a:r>
            </a:p>
            <a:p>
              <a:pPr algn="l">
                <a:lnSpc>
                  <a:spcPts val="4680"/>
                </a:lnSpc>
              </a:pPr>
              <a:r>
                <a:rPr lang="en-US" sz="3600" spc="144">
                  <a:solidFill>
                    <a:srgbClr val="FFFEE6"/>
                  </a:solidFill>
                  <a:latin typeface="Montserrat Classic Bold"/>
                </a:rPr>
                <a:t>escritórios corporativos</a:t>
              </a: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1941837" y="9612399"/>
            <a:ext cx="5965163" cy="3571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spc="126">
                <a:solidFill>
                  <a:srgbClr val="252827"/>
                </a:solidFill>
                <a:latin typeface="Montserrat Classic Bold"/>
              </a:rPr>
              <a:t>PHOS4 | 2020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CF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15000"/>
          </a:blip>
          <a:srcRect t="33428" b="27664"/>
          <a:stretch>
            <a:fillRect/>
          </a:stretch>
        </p:blipFill>
        <p:spPr>
          <a:xfrm>
            <a:off x="-644719" y="-660250"/>
            <a:ext cx="19577438" cy="5068347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 rot="5400000">
            <a:off x="-5724752" y="4832342"/>
            <a:ext cx="11232185" cy="622316"/>
          </a:xfrm>
          <a:prstGeom prst="rect">
            <a:avLst/>
          </a:prstGeom>
          <a:solidFill>
            <a:srgbClr val="252827"/>
          </a:solidFill>
        </p:spPr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022254" y="3190320"/>
            <a:ext cx="3687130" cy="368713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7855228" y="3190320"/>
            <a:ext cx="3419256" cy="3419256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3372672" y="3458194"/>
            <a:ext cx="3419256" cy="3419256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243178" y="1163669"/>
            <a:ext cx="8932410" cy="1000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800"/>
              </a:lnSpc>
            </a:pPr>
            <a:r>
              <a:rPr lang="en-US" sz="6500" spc="130">
                <a:solidFill>
                  <a:srgbClr val="252827"/>
                </a:solidFill>
                <a:latin typeface="Montserrat Classic Bold"/>
              </a:rPr>
              <a:t>FUNCIONALIDADES: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852343" y="7257218"/>
            <a:ext cx="4822163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800" spc="70">
                <a:solidFill>
                  <a:srgbClr val="252827"/>
                </a:solidFill>
                <a:latin typeface="Montserrat Classic Bold"/>
              </a:rPr>
              <a:t>PLATAFORMA DIGITAL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41036" y="8306683"/>
            <a:ext cx="4822163" cy="327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60"/>
              </a:lnSpc>
            </a:pPr>
            <a:endParaRPr/>
          </a:p>
        </p:txBody>
      </p:sp>
      <p:sp>
        <p:nvSpPr>
          <p:cNvPr id="10" name="TextBox 10"/>
          <p:cNvSpPr txBox="1"/>
          <p:nvPr/>
        </p:nvSpPr>
        <p:spPr>
          <a:xfrm>
            <a:off x="7584776" y="7257218"/>
            <a:ext cx="4017310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800" spc="70">
                <a:solidFill>
                  <a:srgbClr val="252827"/>
                </a:solidFill>
                <a:latin typeface="Montserrat Classic Bold"/>
              </a:rPr>
              <a:t>GESTÃO FACILITADA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084837" y="7257218"/>
            <a:ext cx="4822163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800" spc="70">
                <a:solidFill>
                  <a:srgbClr val="252827"/>
                </a:solidFill>
                <a:latin typeface="Montserrat Classic Bold"/>
              </a:rPr>
              <a:t>CONSUMO EFICIENTE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941837" y="9612399"/>
            <a:ext cx="5965163" cy="3571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spc="126">
                <a:solidFill>
                  <a:srgbClr val="252827"/>
                </a:solidFill>
                <a:latin typeface="Montserrat Classic Bold"/>
              </a:rPr>
              <a:t>PHOS4 | 2020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139238" y="5008245"/>
            <a:ext cx="9525" cy="665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</a:pPr>
            <a:endParaRPr/>
          </a:p>
          <a:p>
            <a:pPr algn="ctr">
              <a:lnSpc>
                <a:spcPts val="2660"/>
              </a:lnSpc>
              <a:spcBef>
                <a:spcPct val="0"/>
              </a:spcBef>
            </a:pPr>
            <a:endParaRPr/>
          </a:p>
        </p:txBody>
      </p:sp>
      <p:sp>
        <p:nvSpPr>
          <p:cNvPr id="14" name="TextBox 14"/>
          <p:cNvSpPr txBox="1"/>
          <p:nvPr/>
        </p:nvSpPr>
        <p:spPr>
          <a:xfrm>
            <a:off x="9110662" y="5008245"/>
            <a:ext cx="9525" cy="6654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</a:pPr>
            <a:endParaRPr/>
          </a:p>
          <a:p>
            <a:pPr algn="ctr">
              <a:lnSpc>
                <a:spcPts val="2660"/>
              </a:lnSpc>
              <a:spcBef>
                <a:spcPct val="0"/>
              </a:spcBef>
            </a:pP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t="21875" b="21875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m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9199" y="4353084"/>
            <a:ext cx="9240537" cy="5616416"/>
          </a:xfrm>
          <a:prstGeom prst="rect">
            <a:avLst/>
          </a:prstGeom>
        </p:spPr>
      </p:pic>
      <p:sp>
        <p:nvSpPr>
          <p:cNvPr id="2" name="AutoShape 2"/>
          <p:cNvSpPr/>
          <p:nvPr/>
        </p:nvSpPr>
        <p:spPr>
          <a:xfrm>
            <a:off x="1029362" y="3714269"/>
            <a:ext cx="7632700" cy="76200"/>
          </a:xfrm>
          <a:prstGeom prst="rect">
            <a:avLst/>
          </a:prstGeom>
          <a:solidFill>
            <a:srgbClr val="F8CF2C"/>
          </a:solidFill>
        </p:spPr>
      </p:sp>
      <p:sp>
        <p:nvSpPr>
          <p:cNvPr id="3" name="TextBox 3"/>
          <p:cNvSpPr txBox="1"/>
          <p:nvPr/>
        </p:nvSpPr>
        <p:spPr>
          <a:xfrm>
            <a:off x="1029362" y="1095375"/>
            <a:ext cx="9115128" cy="22570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800"/>
              </a:lnSpc>
            </a:pPr>
            <a:r>
              <a:rPr lang="en-US" sz="8000" spc="160" dirty="0" smtClean="0">
                <a:solidFill>
                  <a:srgbClr val="F8CF2C"/>
                </a:solidFill>
                <a:latin typeface="Montserrat Classic Bold"/>
              </a:rPr>
              <a:t>Analytics do Projeto</a:t>
            </a:r>
            <a:endParaRPr lang="en-US" sz="8000" spc="160" dirty="0">
              <a:solidFill>
                <a:srgbClr val="F8CF2C"/>
              </a:solidFill>
              <a:latin typeface="Montserrat Classic Bold"/>
            </a:endParaRP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5309876" y="1028700"/>
            <a:ext cx="1949424" cy="1949424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028700" y="3990581"/>
            <a:ext cx="7603463" cy="1000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 algn="l">
              <a:lnSpc>
                <a:spcPts val="3919"/>
              </a:lnSpc>
              <a:buFont typeface="Arial" panose="020B0604020202020204" pitchFamily="34" charset="0"/>
              <a:buChar char="•"/>
            </a:pPr>
            <a:r>
              <a:rPr lang="en-US" sz="2800" spc="70" dirty="0" smtClean="0">
                <a:solidFill>
                  <a:srgbClr val="FFFEE6"/>
                </a:solidFill>
                <a:latin typeface="Montserrat Classic"/>
              </a:rPr>
              <a:t>Tabela de alertas</a:t>
            </a:r>
          </a:p>
          <a:p>
            <a:pPr marL="457200" indent="-457200" algn="l">
              <a:lnSpc>
                <a:spcPts val="3919"/>
              </a:lnSpc>
              <a:buFont typeface="Arial" panose="020B0604020202020204" pitchFamily="34" charset="0"/>
              <a:buChar char="•"/>
            </a:pPr>
            <a:r>
              <a:rPr lang="en-US" sz="2800" spc="70" dirty="0" smtClean="0">
                <a:solidFill>
                  <a:srgbClr val="FFFEE6"/>
                </a:solidFill>
                <a:latin typeface="Montserrat Classic"/>
              </a:rPr>
              <a:t>Gráfico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63938" y="253005"/>
            <a:ext cx="7641563" cy="571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50"/>
              </a:lnSpc>
            </a:pPr>
            <a:endParaRPr/>
          </a:p>
        </p:txBody>
      </p:sp>
      <p:sp>
        <p:nvSpPr>
          <p:cNvPr id="8" name="TextBox 8"/>
          <p:cNvSpPr txBox="1"/>
          <p:nvPr/>
        </p:nvSpPr>
        <p:spPr>
          <a:xfrm>
            <a:off x="11941837" y="9612399"/>
            <a:ext cx="5965163" cy="3571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spc="126">
                <a:solidFill>
                  <a:srgbClr val="FFFEE6"/>
                </a:solidFill>
                <a:latin typeface="Montserrat Classic Bold"/>
              </a:rPr>
              <a:t>PHOS4 | 2020</a:t>
            </a:r>
          </a:p>
        </p:txBody>
      </p:sp>
      <p:graphicFrame>
        <p:nvGraphicFramePr>
          <p:cNvPr id="16" name="Tabela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3913712"/>
              </p:ext>
            </p:extLst>
          </p:nvPr>
        </p:nvGraphicFramePr>
        <p:xfrm>
          <a:off x="38100" y="4971805"/>
          <a:ext cx="8718264" cy="24158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37431">
                  <a:extLst>
                    <a:ext uri="{9D8B030D-6E8A-4147-A177-3AD203B41FA5}">
                      <a16:colId xmlns:a16="http://schemas.microsoft.com/office/drawing/2014/main" val="2313818271"/>
                    </a:ext>
                  </a:extLst>
                </a:gridCol>
                <a:gridCol w="1492037">
                  <a:extLst>
                    <a:ext uri="{9D8B030D-6E8A-4147-A177-3AD203B41FA5}">
                      <a16:colId xmlns:a16="http://schemas.microsoft.com/office/drawing/2014/main" val="1983355933"/>
                    </a:ext>
                  </a:extLst>
                </a:gridCol>
                <a:gridCol w="1568100">
                  <a:extLst>
                    <a:ext uri="{9D8B030D-6E8A-4147-A177-3AD203B41FA5}">
                      <a16:colId xmlns:a16="http://schemas.microsoft.com/office/drawing/2014/main" val="3781846518"/>
                    </a:ext>
                  </a:extLst>
                </a:gridCol>
                <a:gridCol w="1517273">
                  <a:extLst>
                    <a:ext uri="{9D8B030D-6E8A-4147-A177-3AD203B41FA5}">
                      <a16:colId xmlns:a16="http://schemas.microsoft.com/office/drawing/2014/main" val="2840061264"/>
                    </a:ext>
                  </a:extLst>
                </a:gridCol>
                <a:gridCol w="1517273">
                  <a:extLst>
                    <a:ext uri="{9D8B030D-6E8A-4147-A177-3AD203B41FA5}">
                      <a16:colId xmlns:a16="http://schemas.microsoft.com/office/drawing/2014/main" val="3067402818"/>
                    </a:ext>
                  </a:extLst>
                </a:gridCol>
                <a:gridCol w="1386150">
                  <a:extLst>
                    <a:ext uri="{9D8B030D-6E8A-4147-A177-3AD203B41FA5}">
                      <a16:colId xmlns:a16="http://schemas.microsoft.com/office/drawing/2014/main" val="242417881"/>
                    </a:ext>
                  </a:extLst>
                </a:gridCol>
              </a:tblGrid>
              <a:tr h="792085">
                <a:tc gridSpan="6">
                  <a:txBody>
                    <a:bodyPr/>
                    <a:lstStyle/>
                    <a:p>
                      <a:pPr algn="ctr" fontAlgn="ctr"/>
                      <a:r>
                        <a:rPr lang="pt-BR" sz="2800" b="1" u="none" strike="noStrike" dirty="0" smtClean="0">
                          <a:solidFill>
                            <a:schemeClr val="bg1"/>
                          </a:solidFill>
                          <a:effectLst/>
                        </a:rPr>
                        <a:t>Luminosidade(Lux)</a:t>
                      </a:r>
                      <a:endParaRPr lang="pt-BR" sz="28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5304395"/>
                  </a:ext>
                </a:extLst>
              </a:tr>
              <a:tr h="792085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Crítico</a:t>
                      </a:r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Alerta</a:t>
                      </a:r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Ideal</a:t>
                      </a: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Ideal</a:t>
                      </a:r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Alerta</a:t>
                      </a:r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Crítico</a:t>
                      </a:r>
                    </a:p>
                  </a:txBody>
                  <a:tcPr marL="9525" marR="9525" marT="9525" marB="0" anchor="ctr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2760343"/>
                  </a:ext>
                </a:extLst>
              </a:tr>
              <a:tr h="831690"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1" u="none" strike="noStrike" dirty="0" smtClean="0">
                          <a:effectLst/>
                        </a:rPr>
                        <a:t>500</a:t>
                      </a:r>
                    </a:p>
                  </a:txBody>
                  <a:tcPr marL="9525" marR="9525" marT="9525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1" u="none" strike="noStrike" dirty="0" smtClean="0">
                          <a:effectLst/>
                        </a:rPr>
                        <a:t>562</a:t>
                      </a: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1" u="none" strike="noStrike" dirty="0" smtClean="0">
                          <a:effectLst/>
                        </a:rPr>
                        <a:t>625</a:t>
                      </a: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625</a:t>
                      </a:r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687</a:t>
                      </a:r>
                      <a:endParaRPr lang="pt-BR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1" u="none" strike="noStrike" dirty="0" smtClean="0">
                          <a:effectLst/>
                        </a:rPr>
                        <a:t>750</a:t>
                      </a:r>
                    </a:p>
                  </a:txBody>
                  <a:tcPr marL="9525" marR="9525" marT="9525" marB="0" anchor="ctr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1970724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t="21875" b="21875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9362" y="3714269"/>
            <a:ext cx="7632700" cy="76200"/>
          </a:xfrm>
          <a:prstGeom prst="rect">
            <a:avLst/>
          </a:prstGeom>
          <a:solidFill>
            <a:srgbClr val="F8CF2C"/>
          </a:solidFill>
        </p:spPr>
      </p:sp>
      <p:sp>
        <p:nvSpPr>
          <p:cNvPr id="3" name="TextBox 3"/>
          <p:cNvSpPr txBox="1"/>
          <p:nvPr/>
        </p:nvSpPr>
        <p:spPr>
          <a:xfrm>
            <a:off x="1029362" y="1095375"/>
            <a:ext cx="9115128" cy="22689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800"/>
              </a:lnSpc>
            </a:pPr>
            <a:r>
              <a:rPr lang="en-US" sz="8000" spc="160" dirty="0">
                <a:solidFill>
                  <a:srgbClr val="F8CF2C"/>
                </a:solidFill>
                <a:latin typeface="Montserrat Classic Bold"/>
              </a:rPr>
              <a:t>BACKLOG DO PROJETO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5309876" y="1028700"/>
            <a:ext cx="1949424" cy="1949424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029362" y="5994587"/>
            <a:ext cx="3263713" cy="3263713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028700" y="3990581"/>
            <a:ext cx="7603463" cy="4447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800" spc="70" dirty="0">
                <a:solidFill>
                  <a:srgbClr val="FFFEE6"/>
                </a:solidFill>
                <a:latin typeface="Montserrat Classic"/>
              </a:rPr>
              <a:t>PLANILHA DE </a:t>
            </a:r>
            <a:r>
              <a:rPr lang="en-US" sz="2800" spc="70" dirty="0" smtClean="0">
                <a:solidFill>
                  <a:srgbClr val="FFFEE6"/>
                </a:solidFill>
                <a:latin typeface="Montserrat Classic"/>
              </a:rPr>
              <a:t>REQUISITOS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63938" y="253005"/>
            <a:ext cx="7641563" cy="571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50"/>
              </a:lnSpc>
            </a:pPr>
            <a:endParaRPr/>
          </a:p>
        </p:txBody>
      </p:sp>
      <p:sp>
        <p:nvSpPr>
          <p:cNvPr id="8" name="TextBox 8"/>
          <p:cNvSpPr txBox="1"/>
          <p:nvPr/>
        </p:nvSpPr>
        <p:spPr>
          <a:xfrm>
            <a:off x="11941837" y="9612399"/>
            <a:ext cx="5965163" cy="3571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spc="126">
                <a:solidFill>
                  <a:srgbClr val="FFFEE6"/>
                </a:solidFill>
                <a:latin typeface="Montserrat Classic Bold"/>
              </a:rPr>
              <a:t>PHOS4 | 2020</a:t>
            </a:r>
          </a:p>
        </p:txBody>
      </p:sp>
    </p:spTree>
    <p:extLst>
      <p:ext uri="{BB962C8B-B14F-4D97-AF65-F5344CB8AC3E}">
        <p14:creationId xmlns:p14="http://schemas.microsoft.com/office/powerpoint/2010/main" val="604304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t="21875" b="21875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9360" y="3698945"/>
            <a:ext cx="7603859" cy="75912"/>
          </a:xfrm>
          <a:prstGeom prst="rect">
            <a:avLst/>
          </a:prstGeom>
          <a:solidFill>
            <a:srgbClr val="F8CF2C"/>
          </a:solidFill>
        </p:spPr>
      </p:sp>
      <p:sp>
        <p:nvSpPr>
          <p:cNvPr id="3" name="TextBox 3"/>
          <p:cNvSpPr txBox="1"/>
          <p:nvPr/>
        </p:nvSpPr>
        <p:spPr>
          <a:xfrm>
            <a:off x="1029360" y="1104900"/>
            <a:ext cx="8575015" cy="22454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766"/>
              </a:lnSpc>
            </a:pPr>
            <a:r>
              <a:rPr lang="en-US" sz="7969" spc="159">
                <a:solidFill>
                  <a:srgbClr val="F8CF2C"/>
                </a:solidFill>
                <a:latin typeface="Montserrat Classic Bold"/>
              </a:rPr>
              <a:t>SITE INSTITUCIONAL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5309876" y="1028700"/>
            <a:ext cx="1949424" cy="1949424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028700" y="4127547"/>
            <a:ext cx="7574732" cy="1000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 algn="l">
              <a:lnSpc>
                <a:spcPts val="3905"/>
              </a:lnSpc>
              <a:buFont typeface="Arial" panose="020B0604020202020204" pitchFamily="34" charset="0"/>
              <a:buChar char="•"/>
            </a:pPr>
            <a:r>
              <a:rPr lang="en-US" sz="2789" spc="69" dirty="0" smtClean="0">
                <a:solidFill>
                  <a:srgbClr val="FFFEE6"/>
                </a:solidFill>
                <a:latin typeface="Montserrat Classic"/>
              </a:rPr>
              <a:t>SITE LOCAL</a:t>
            </a:r>
            <a:endParaRPr lang="en-US" sz="2789" spc="69" dirty="0" smtClean="0">
              <a:solidFill>
                <a:srgbClr val="FFFEE6"/>
              </a:solidFill>
              <a:latin typeface="Montserrat Classic"/>
            </a:endParaRPr>
          </a:p>
          <a:p>
            <a:pPr marL="457200" indent="-457200" algn="l">
              <a:lnSpc>
                <a:spcPts val="3905"/>
              </a:lnSpc>
              <a:buFont typeface="Arial" panose="020B0604020202020204" pitchFamily="34" charset="0"/>
              <a:buChar char="•"/>
            </a:pPr>
            <a:r>
              <a:rPr lang="en-US" sz="2789" spc="69" dirty="0" smtClean="0">
                <a:solidFill>
                  <a:srgbClr val="FFFEE6"/>
                </a:solidFill>
                <a:latin typeface="Montserrat Classic"/>
              </a:rPr>
              <a:t>SIMULADOR FINANCEIRO</a:t>
            </a:r>
            <a:endParaRPr lang="en-US" sz="2789" spc="69" dirty="0">
              <a:solidFill>
                <a:srgbClr val="FFFEE6"/>
              </a:solidFill>
              <a:latin typeface="Montserrat Classic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568325" y="-38100"/>
            <a:ext cx="7612688" cy="569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32"/>
              </a:lnSpc>
            </a:pPr>
            <a:endParaRPr/>
          </a:p>
        </p:txBody>
      </p:sp>
      <p:sp>
        <p:nvSpPr>
          <p:cNvPr id="8" name="TextBox 8"/>
          <p:cNvSpPr txBox="1"/>
          <p:nvPr/>
        </p:nvSpPr>
        <p:spPr>
          <a:xfrm>
            <a:off x="11941837" y="9612399"/>
            <a:ext cx="5965163" cy="3571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spc="126">
                <a:solidFill>
                  <a:srgbClr val="FFFEE6"/>
                </a:solidFill>
                <a:latin typeface="Montserrat Classic Bold"/>
              </a:rPr>
              <a:t>PHOS4 | 2020</a:t>
            </a:r>
          </a:p>
        </p:txBody>
      </p:sp>
      <p:pic>
        <p:nvPicPr>
          <p:cNvPr id="9" name="Picture 7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2057400" y="7821699"/>
            <a:ext cx="1828800" cy="1828800"/>
          </a:xfrm>
          <a:prstGeom prst="rect">
            <a:avLst/>
          </a:prstGeom>
        </p:spPr>
      </p:pic>
      <p:sp>
        <p:nvSpPr>
          <p:cNvPr id="10" name="AutoShape 2" descr="HTML 5 Logo - PNG e Vetor - Download de Lo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4150" y="7107324"/>
            <a:ext cx="1800225" cy="2543175"/>
          </a:xfrm>
          <a:prstGeom prst="rect">
            <a:avLst/>
          </a:prstGeom>
        </p:spPr>
      </p:pic>
      <p:pic>
        <p:nvPicPr>
          <p:cNvPr id="14" name="Imagem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42363" y="6994113"/>
            <a:ext cx="1882055" cy="2656386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t="21875" b="21875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648796" y="4818832"/>
            <a:ext cx="7632700" cy="76200"/>
          </a:xfrm>
          <a:prstGeom prst="rect">
            <a:avLst/>
          </a:prstGeom>
          <a:solidFill>
            <a:srgbClr val="F8CF2C"/>
          </a:solidFill>
        </p:spPr>
      </p:sp>
      <p:sp>
        <p:nvSpPr>
          <p:cNvPr id="3" name="TextBox 3"/>
          <p:cNvSpPr txBox="1"/>
          <p:nvPr/>
        </p:nvSpPr>
        <p:spPr>
          <a:xfrm>
            <a:off x="648796" y="1082916"/>
            <a:ext cx="7167917" cy="33859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800"/>
              </a:lnSpc>
            </a:pPr>
            <a:r>
              <a:rPr lang="en-US" sz="8000" spc="160" dirty="0">
                <a:solidFill>
                  <a:srgbClr val="F8CF2C"/>
                </a:solidFill>
                <a:latin typeface="Montserrat Classic Bold"/>
              </a:rPr>
              <a:t>BANCO DE DADOS DO PROJETO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5309876" y="1016241"/>
            <a:ext cx="1949424" cy="1949424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028700" y="6573512"/>
            <a:ext cx="5109458" cy="2684788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648134" y="5253548"/>
            <a:ext cx="7603463" cy="4795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800" spc="70" dirty="0">
                <a:solidFill>
                  <a:srgbClr val="FFFEE6"/>
                </a:solidFill>
                <a:latin typeface="Montserrat Classic"/>
              </a:rPr>
              <a:t>DADOS DO PROJETO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48134" y="191515"/>
            <a:ext cx="7641563" cy="571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50"/>
              </a:lnSpc>
            </a:pPr>
            <a:endParaRPr/>
          </a:p>
        </p:txBody>
      </p:sp>
      <p:sp>
        <p:nvSpPr>
          <p:cNvPr id="8" name="TextBox 8"/>
          <p:cNvSpPr txBox="1"/>
          <p:nvPr/>
        </p:nvSpPr>
        <p:spPr>
          <a:xfrm>
            <a:off x="11941837" y="9612399"/>
            <a:ext cx="5965163" cy="3571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spc="126">
                <a:solidFill>
                  <a:srgbClr val="FFFEE6"/>
                </a:solidFill>
                <a:latin typeface="Montserrat Classic Bold"/>
              </a:rPr>
              <a:t>PHOS4 | 2020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t="21875" b="21875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27075" y="-47987"/>
            <a:ext cx="7642225" cy="4386509"/>
            <a:chOff x="0" y="0"/>
            <a:chExt cx="10189633" cy="5848678"/>
          </a:xfrm>
        </p:grpSpPr>
        <p:sp>
          <p:nvSpPr>
            <p:cNvPr id="3" name="AutoShape 3"/>
            <p:cNvSpPr/>
            <p:nvPr/>
          </p:nvSpPr>
          <p:spPr>
            <a:xfrm>
              <a:off x="883" y="4629593"/>
              <a:ext cx="10176933" cy="101600"/>
            </a:xfrm>
            <a:prstGeom prst="rect">
              <a:avLst/>
            </a:prstGeom>
            <a:solidFill>
              <a:srgbClr val="F8CF2C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883" y="1115509"/>
              <a:ext cx="10188750" cy="30475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8800"/>
                </a:lnSpc>
              </a:pPr>
              <a:r>
                <a:rPr lang="en-US" sz="8000" spc="160">
                  <a:solidFill>
                    <a:srgbClr val="F8CF2C"/>
                  </a:solidFill>
                  <a:latin typeface="Montserrat Classic Bold"/>
                </a:rPr>
                <a:t>SIMULADOR DO SENSOR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5222568"/>
              <a:ext cx="10137950" cy="6261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919"/>
                </a:lnSpc>
              </a:pPr>
              <a:r>
                <a:rPr lang="en-US" sz="2800" spc="70">
                  <a:solidFill>
                    <a:srgbClr val="FFFEE6"/>
                  </a:solidFill>
                  <a:latin typeface="Montserrat Classic"/>
                </a:rPr>
                <a:t>GRAFÍCOS 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10188750" cy="7493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550"/>
                </a:lnSpc>
              </a:pPr>
              <a:endParaRPr/>
            </a:p>
          </p:txBody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5309876" y="1028700"/>
            <a:ext cx="1949424" cy="194942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028700" y="6795960"/>
            <a:ext cx="6233773" cy="246234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1941837" y="9612399"/>
            <a:ext cx="5965163" cy="3571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spc="126">
                <a:solidFill>
                  <a:srgbClr val="FFFEE6"/>
                </a:solidFill>
                <a:latin typeface="Montserrat Classic Bold"/>
              </a:rPr>
              <a:t>PHOS4 | 2020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t="21875" b="21875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9362" y="3714269"/>
            <a:ext cx="7632700" cy="76200"/>
          </a:xfrm>
          <a:prstGeom prst="rect">
            <a:avLst/>
          </a:prstGeom>
          <a:solidFill>
            <a:srgbClr val="F8CF2C"/>
          </a:solidFill>
        </p:spPr>
      </p:sp>
      <p:sp>
        <p:nvSpPr>
          <p:cNvPr id="3" name="TextBox 3"/>
          <p:cNvSpPr txBox="1"/>
          <p:nvPr/>
        </p:nvSpPr>
        <p:spPr>
          <a:xfrm>
            <a:off x="1029362" y="1094220"/>
            <a:ext cx="9115128" cy="2270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800"/>
              </a:lnSpc>
            </a:pPr>
            <a:r>
              <a:rPr lang="en-US" sz="8000" spc="160" dirty="0">
                <a:solidFill>
                  <a:srgbClr val="F8CF2C"/>
                </a:solidFill>
                <a:latin typeface="Montserrat Classic Bold"/>
              </a:rPr>
              <a:t>REPOSITÓRIO DO PROJETO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5309876" y="1028700"/>
            <a:ext cx="1949424" cy="1949424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363212" y="5535699"/>
            <a:ext cx="2921508" cy="41148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028700" y="3990581"/>
            <a:ext cx="7603463" cy="4795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800" spc="70">
                <a:solidFill>
                  <a:srgbClr val="FFFEE6"/>
                </a:solidFill>
                <a:latin typeface="Montserrat Classic"/>
              </a:rPr>
              <a:t>PLANILHA DE REQUISITOS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63938" y="253005"/>
            <a:ext cx="7641563" cy="571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50"/>
              </a:lnSpc>
            </a:pPr>
            <a:endParaRPr/>
          </a:p>
        </p:txBody>
      </p:sp>
      <p:sp>
        <p:nvSpPr>
          <p:cNvPr id="8" name="TextBox 8"/>
          <p:cNvSpPr txBox="1"/>
          <p:nvPr/>
        </p:nvSpPr>
        <p:spPr>
          <a:xfrm>
            <a:off x="11941837" y="9612399"/>
            <a:ext cx="5965163" cy="3571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spc="126">
                <a:solidFill>
                  <a:srgbClr val="FFFEE6"/>
                </a:solidFill>
                <a:latin typeface="Montserrat Classic Bold"/>
              </a:rPr>
              <a:t>PHOS4 | 2020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8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082301" y="7288533"/>
            <a:ext cx="4723932" cy="4723932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91919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6083228" y="-1699326"/>
            <a:ext cx="10401535" cy="10401535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91919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-3298398" y="4367945"/>
            <a:ext cx="10401535" cy="10401535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91919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-980196" y="-3130194"/>
            <a:ext cx="5765132" cy="5765132"/>
            <a:chOff x="0" y="0"/>
            <a:chExt cx="6350000" cy="6350000"/>
          </a:xfrm>
        </p:grpSpPr>
        <p:sp>
          <p:nvSpPr>
            <p:cNvPr id="9" name="Freeform 9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91919"/>
            </a:solidFill>
          </p:spPr>
        </p:sp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093537" y="4736336"/>
            <a:ext cx="2380917" cy="2380917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7103137" y="1095375"/>
            <a:ext cx="6593813" cy="11519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800"/>
              </a:lnSpc>
            </a:pPr>
            <a:r>
              <a:rPr lang="en-US" sz="8000" spc="160">
                <a:solidFill>
                  <a:srgbClr val="F8CF2C"/>
                </a:solidFill>
                <a:latin typeface="Montserrat Classic Bold"/>
              </a:rPr>
              <a:t>OBRIGADO!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918861" y="2558738"/>
            <a:ext cx="8687554" cy="18092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19"/>
              </a:lnSpc>
            </a:pPr>
            <a:r>
              <a:rPr lang="en-US" sz="3442" spc="86">
                <a:solidFill>
                  <a:srgbClr val="EDF0ED"/>
                </a:solidFill>
                <a:latin typeface="Montserrat Classic"/>
              </a:rPr>
              <a:t>PHOS</a:t>
            </a:r>
            <a:r>
              <a:rPr lang="en-US" sz="3442" spc="86">
                <a:solidFill>
                  <a:srgbClr val="F8CF2C"/>
                </a:solidFill>
                <a:latin typeface="Montserrat Classic"/>
              </a:rPr>
              <a:t>4 - "SUSTENTABILIDADE E CONSUMO CONSCIENTE ANDAM JUNTOS!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3">
            <a:alphaModFix amt="18000"/>
          </a:blip>
          <a:srcRect/>
          <a:stretch>
            <a:fillRect/>
          </a:stretch>
        </p:blipFill>
        <p:spPr>
          <a:xfrm>
            <a:off x="-1427348" y="-630748"/>
            <a:ext cx="9308611" cy="9159275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17259300" y="-1905902"/>
            <a:ext cx="2934602" cy="2934602"/>
            <a:chOff x="0" y="0"/>
            <a:chExt cx="6350000" cy="6350000"/>
          </a:xfrm>
        </p:grpSpPr>
        <p:sp>
          <p:nvSpPr>
            <p:cNvPr id="15" name="Freeform 1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191919"/>
            </a:solidFill>
          </p:spPr>
        </p:sp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29062" y="8528527"/>
            <a:ext cx="3441440" cy="1281473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12099719" y="9452899"/>
            <a:ext cx="5965163" cy="3571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spc="126">
                <a:solidFill>
                  <a:srgbClr val="FFFEE6"/>
                </a:solidFill>
                <a:latin typeface="Montserrat Classic Bold"/>
              </a:rPr>
              <a:t>PHOS4 | 2020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CF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15000"/>
          </a:blip>
          <a:srcRect t="33428" b="27664"/>
          <a:stretch>
            <a:fillRect/>
          </a:stretch>
        </p:blipFill>
        <p:spPr>
          <a:xfrm>
            <a:off x="202499" y="75153"/>
            <a:ext cx="19577438" cy="5068347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 rot="5400000">
            <a:off x="-5724752" y="4832342"/>
            <a:ext cx="11232185" cy="622316"/>
          </a:xfrm>
          <a:prstGeom prst="rect">
            <a:avLst/>
          </a:prstGeom>
          <a:solidFill>
            <a:srgbClr val="252827"/>
          </a:solidFill>
        </p:spPr>
      </p:sp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419612" y="6572272"/>
            <a:ext cx="2708387" cy="2860793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7453668" y="6444936"/>
            <a:ext cx="2793375" cy="2994478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555724" y="927600"/>
            <a:ext cx="7424505" cy="8602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21"/>
              </a:lnSpc>
            </a:pPr>
            <a:r>
              <a:rPr lang="en-US" sz="5601" spc="112">
                <a:solidFill>
                  <a:srgbClr val="252827"/>
                </a:solidFill>
                <a:latin typeface="Montserrat Classic Bold"/>
              </a:rPr>
              <a:t>COLABORADORES: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1827981" y="5586428"/>
            <a:ext cx="1729531" cy="1512258"/>
            <a:chOff x="0" y="-57149"/>
            <a:chExt cx="2306041" cy="2016344"/>
          </a:xfrm>
        </p:grpSpPr>
        <p:sp>
          <p:nvSpPr>
            <p:cNvPr id="14" name="TextBox 14"/>
            <p:cNvSpPr txBox="1"/>
            <p:nvPr/>
          </p:nvSpPr>
          <p:spPr>
            <a:xfrm>
              <a:off x="0" y="-57149"/>
              <a:ext cx="2306041" cy="5929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800" spc="70" dirty="0" smtClean="0">
                  <a:solidFill>
                    <a:srgbClr val="252827"/>
                  </a:solidFill>
                  <a:latin typeface="Montserrat Classic"/>
                </a:rPr>
                <a:t>Beatriz</a:t>
              </a:r>
              <a:endParaRPr lang="en-US" sz="2800" spc="70" dirty="0">
                <a:solidFill>
                  <a:srgbClr val="252827"/>
                </a:solidFill>
                <a:latin typeface="Montserrat Classic"/>
              </a:endParaRP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1535015"/>
              <a:ext cx="2306041" cy="4241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660"/>
                </a:lnSpc>
              </a:pPr>
              <a:endParaRPr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772169"/>
              <a:ext cx="2306041" cy="4851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6074999" y="5571849"/>
            <a:ext cx="1414860" cy="1512258"/>
            <a:chOff x="0" y="-57149"/>
            <a:chExt cx="1886480" cy="2016344"/>
          </a:xfrm>
        </p:grpSpPr>
        <p:sp>
          <p:nvSpPr>
            <p:cNvPr id="18" name="TextBox 18"/>
            <p:cNvSpPr txBox="1"/>
            <p:nvPr/>
          </p:nvSpPr>
          <p:spPr>
            <a:xfrm>
              <a:off x="0" y="-57149"/>
              <a:ext cx="1886480" cy="5929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919"/>
                </a:lnSpc>
              </a:pPr>
              <a:r>
                <a:rPr lang="en-US" sz="2800" spc="70" dirty="0" smtClean="0">
                  <a:solidFill>
                    <a:srgbClr val="252827"/>
                  </a:solidFill>
                  <a:latin typeface="Montserrat Classic"/>
                </a:rPr>
                <a:t>Carlos</a:t>
              </a:r>
              <a:endParaRPr lang="en-US" sz="2800" spc="70" dirty="0">
                <a:solidFill>
                  <a:srgbClr val="252827"/>
                </a:solidFill>
                <a:latin typeface="Montserrat Classic"/>
              </a:endParaRP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1535015"/>
              <a:ext cx="1886480" cy="4241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660"/>
                </a:lnSpc>
              </a:pPr>
              <a:endParaRPr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772169"/>
              <a:ext cx="1886480" cy="4851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555724" y="9509440"/>
            <a:ext cx="2436164" cy="1512258"/>
            <a:chOff x="0" y="-57149"/>
            <a:chExt cx="3248219" cy="2016344"/>
          </a:xfrm>
        </p:grpSpPr>
        <p:sp>
          <p:nvSpPr>
            <p:cNvPr id="22" name="TextBox 22"/>
            <p:cNvSpPr txBox="1"/>
            <p:nvPr/>
          </p:nvSpPr>
          <p:spPr>
            <a:xfrm>
              <a:off x="0" y="-57149"/>
              <a:ext cx="3248219" cy="5929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800" spc="70" dirty="0" smtClean="0">
                  <a:solidFill>
                    <a:srgbClr val="252827"/>
                  </a:solidFill>
                  <a:latin typeface="Montserrat Classic"/>
                </a:rPr>
                <a:t>Luis</a:t>
              </a:r>
              <a:endParaRPr lang="en-US" sz="2800" spc="70" dirty="0">
                <a:solidFill>
                  <a:srgbClr val="252827"/>
                </a:solidFill>
                <a:latin typeface="Montserrat Classic"/>
              </a:endParaRP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1535015"/>
              <a:ext cx="3248219" cy="4241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660"/>
                </a:lnSpc>
              </a:pPr>
              <a:endParaRPr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772169"/>
              <a:ext cx="3248219" cy="4851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9781866" y="5586428"/>
            <a:ext cx="2563899" cy="1512258"/>
            <a:chOff x="0" y="-57149"/>
            <a:chExt cx="3418532" cy="2016344"/>
          </a:xfrm>
        </p:grpSpPr>
        <p:sp>
          <p:nvSpPr>
            <p:cNvPr id="30" name="TextBox 30"/>
            <p:cNvSpPr txBox="1"/>
            <p:nvPr/>
          </p:nvSpPr>
          <p:spPr>
            <a:xfrm>
              <a:off x="0" y="-57149"/>
              <a:ext cx="3418532" cy="5929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800" spc="70" dirty="0" smtClean="0">
                  <a:solidFill>
                    <a:srgbClr val="252827"/>
                  </a:solidFill>
                  <a:latin typeface="Montserrat Classic"/>
                </a:rPr>
                <a:t>Franklin</a:t>
              </a:r>
              <a:endParaRPr lang="en-US" sz="2800" spc="70" dirty="0">
                <a:solidFill>
                  <a:srgbClr val="252827"/>
                </a:solidFill>
                <a:latin typeface="Montserrat Classic"/>
              </a:endParaRPr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0" y="1535015"/>
              <a:ext cx="3418532" cy="4241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660"/>
                </a:lnSpc>
              </a:pPr>
              <a:endParaRPr/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0" y="772169"/>
              <a:ext cx="3418532" cy="4851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7902431" y="9412767"/>
            <a:ext cx="1932913" cy="1512258"/>
            <a:chOff x="0" y="-57149"/>
            <a:chExt cx="2577217" cy="2016344"/>
          </a:xfrm>
        </p:grpSpPr>
        <p:sp>
          <p:nvSpPr>
            <p:cNvPr id="34" name="TextBox 34"/>
            <p:cNvSpPr txBox="1"/>
            <p:nvPr/>
          </p:nvSpPr>
          <p:spPr>
            <a:xfrm>
              <a:off x="0" y="-57149"/>
              <a:ext cx="2577217" cy="5929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919"/>
                </a:lnSpc>
              </a:pPr>
              <a:r>
                <a:rPr lang="en-US" sz="2800" spc="70" dirty="0" err="1" smtClean="0">
                  <a:solidFill>
                    <a:srgbClr val="252827"/>
                  </a:solidFill>
                  <a:latin typeface="Montserrat Classic"/>
                </a:rPr>
                <a:t>Matheus</a:t>
              </a:r>
              <a:endParaRPr lang="en-US" sz="2800" spc="70" dirty="0">
                <a:solidFill>
                  <a:srgbClr val="252827"/>
                </a:solidFill>
                <a:latin typeface="Montserrat Classic"/>
              </a:endParaRPr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0" y="1535015"/>
              <a:ext cx="2577217" cy="4241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660"/>
                </a:lnSpc>
              </a:pPr>
              <a:endParaRPr/>
            </a:p>
          </p:txBody>
        </p:sp>
        <p:sp>
          <p:nvSpPr>
            <p:cNvPr id="36" name="TextBox 36"/>
            <p:cNvSpPr txBox="1"/>
            <p:nvPr/>
          </p:nvSpPr>
          <p:spPr>
            <a:xfrm>
              <a:off x="0" y="772169"/>
              <a:ext cx="2577217" cy="4851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37" name="Group 37"/>
          <p:cNvGrpSpPr/>
          <p:nvPr/>
        </p:nvGrpSpPr>
        <p:grpSpPr>
          <a:xfrm>
            <a:off x="14505523" y="5586428"/>
            <a:ext cx="1394580" cy="1512258"/>
            <a:chOff x="0" y="-57149"/>
            <a:chExt cx="1859440" cy="2016344"/>
          </a:xfrm>
        </p:grpSpPr>
        <p:sp>
          <p:nvSpPr>
            <p:cNvPr id="38" name="TextBox 38"/>
            <p:cNvSpPr txBox="1"/>
            <p:nvPr/>
          </p:nvSpPr>
          <p:spPr>
            <a:xfrm>
              <a:off x="0" y="-57149"/>
              <a:ext cx="1859440" cy="5929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919"/>
                </a:lnSpc>
              </a:pPr>
              <a:r>
                <a:rPr lang="en-US" sz="2800" spc="70" dirty="0" smtClean="0">
                  <a:solidFill>
                    <a:srgbClr val="252827"/>
                  </a:solidFill>
                  <a:latin typeface="Montserrat Classic"/>
                </a:rPr>
                <a:t>Isabela</a:t>
              </a:r>
              <a:endParaRPr lang="en-US" sz="2800" spc="70" dirty="0">
                <a:solidFill>
                  <a:srgbClr val="252827"/>
                </a:solidFill>
                <a:latin typeface="Montserrat Classic"/>
              </a:endParaRPr>
            </a:p>
          </p:txBody>
        </p:sp>
        <p:sp>
          <p:nvSpPr>
            <p:cNvPr id="39" name="TextBox 39"/>
            <p:cNvSpPr txBox="1"/>
            <p:nvPr/>
          </p:nvSpPr>
          <p:spPr>
            <a:xfrm>
              <a:off x="0" y="1535015"/>
              <a:ext cx="1859440" cy="4241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660"/>
                </a:lnSpc>
              </a:pPr>
              <a:endParaRPr/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0" y="772169"/>
              <a:ext cx="1859440" cy="4851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79"/>
                </a:lnSpc>
              </a:pPr>
              <a:endParaRPr/>
            </a:p>
          </p:txBody>
        </p:sp>
      </p:grpSp>
      <p:grpSp>
        <p:nvGrpSpPr>
          <p:cNvPr id="41" name="Group 41"/>
          <p:cNvGrpSpPr/>
          <p:nvPr/>
        </p:nvGrpSpPr>
        <p:grpSpPr>
          <a:xfrm>
            <a:off x="14533359" y="9509440"/>
            <a:ext cx="1459265" cy="1512258"/>
            <a:chOff x="0" y="-57149"/>
            <a:chExt cx="1945686" cy="2016344"/>
          </a:xfrm>
        </p:grpSpPr>
        <p:sp>
          <p:nvSpPr>
            <p:cNvPr id="42" name="TextBox 42"/>
            <p:cNvSpPr txBox="1"/>
            <p:nvPr/>
          </p:nvSpPr>
          <p:spPr>
            <a:xfrm>
              <a:off x="0" y="-57149"/>
              <a:ext cx="1945686" cy="5929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800" spc="70" dirty="0" smtClean="0">
                  <a:solidFill>
                    <a:srgbClr val="252827"/>
                  </a:solidFill>
                  <a:latin typeface="Montserrat Classic"/>
                </a:rPr>
                <a:t>Pedro</a:t>
              </a:r>
              <a:endParaRPr lang="en-US" sz="2800" spc="70" dirty="0">
                <a:solidFill>
                  <a:srgbClr val="252827"/>
                </a:solidFill>
                <a:latin typeface="Montserrat Classic"/>
              </a:endParaRPr>
            </a:p>
          </p:txBody>
        </p:sp>
        <p:sp>
          <p:nvSpPr>
            <p:cNvPr id="43" name="TextBox 43"/>
            <p:cNvSpPr txBox="1"/>
            <p:nvPr/>
          </p:nvSpPr>
          <p:spPr>
            <a:xfrm>
              <a:off x="0" y="1535015"/>
              <a:ext cx="1945686" cy="4241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660"/>
                </a:lnSpc>
              </a:pPr>
              <a:endParaRPr/>
            </a:p>
          </p:txBody>
        </p:sp>
        <p:sp>
          <p:nvSpPr>
            <p:cNvPr id="44" name="TextBox 44"/>
            <p:cNvSpPr txBox="1"/>
            <p:nvPr/>
          </p:nvSpPr>
          <p:spPr>
            <a:xfrm>
              <a:off x="0" y="772169"/>
              <a:ext cx="1945686" cy="4851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79"/>
                </a:lnSpc>
              </a:pPr>
              <a:endParaRPr/>
            </a:p>
          </p:txBody>
        </p:sp>
      </p:grpSp>
      <p:pic>
        <p:nvPicPr>
          <p:cNvPr id="45" name="Picture 4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6269433" y="268077"/>
            <a:ext cx="1546049" cy="1521246"/>
          </a:xfrm>
          <a:prstGeom prst="rect">
            <a:avLst/>
          </a:prstGeom>
        </p:spPr>
      </p:pic>
      <p:sp>
        <p:nvSpPr>
          <p:cNvPr id="47" name="AutoShape 4" descr="blob:https://web.whatsapp.com/6329a5fb-e8f9-43c0-99ea-165c02429953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48" name="Imagem 4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9283" y="1843836"/>
            <a:ext cx="2766291" cy="3289663"/>
          </a:xfrm>
          <a:prstGeom prst="rect">
            <a:avLst/>
          </a:prstGeom>
        </p:spPr>
      </p:pic>
      <p:pic>
        <p:nvPicPr>
          <p:cNvPr id="49" name="Imagem 4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03790" y="1843835"/>
            <a:ext cx="2884010" cy="3289664"/>
          </a:xfrm>
          <a:prstGeom prst="rect">
            <a:avLst/>
          </a:prstGeom>
        </p:spPr>
      </p:pic>
      <p:pic>
        <p:nvPicPr>
          <p:cNvPr id="50" name="Imagem 4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2818" y="1843835"/>
            <a:ext cx="2903982" cy="3243615"/>
          </a:xfrm>
          <a:prstGeom prst="rect">
            <a:avLst/>
          </a:prstGeom>
        </p:spPr>
      </p:pic>
      <p:pic>
        <p:nvPicPr>
          <p:cNvPr id="51" name="Imagem 5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452" y="1787831"/>
            <a:ext cx="3001996" cy="3331710"/>
          </a:xfrm>
          <a:prstGeom prst="rect">
            <a:avLst/>
          </a:prstGeom>
        </p:spPr>
      </p:pic>
      <p:pic>
        <p:nvPicPr>
          <p:cNvPr id="52" name="Imagem 5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058900" y="6438900"/>
            <a:ext cx="2628900" cy="298812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l="6430" t="33771" r="5224" b="33178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3181237"/>
            <a:ext cx="16209357" cy="3531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94"/>
              </a:lnSpc>
            </a:pPr>
            <a:endParaRPr dirty="0"/>
          </a:p>
          <a:p>
            <a:pPr algn="ctr">
              <a:lnSpc>
                <a:spcPts val="4494"/>
              </a:lnSpc>
            </a:pPr>
            <a:r>
              <a:rPr lang="en-US" sz="3210" spc="80" dirty="0">
                <a:solidFill>
                  <a:srgbClr val="FFFEE6"/>
                </a:solidFill>
                <a:latin typeface="Montserrat Light Bold"/>
              </a:rPr>
              <a:t>A </a:t>
            </a:r>
            <a:r>
              <a:rPr lang="en-US" sz="3210" spc="80" dirty="0" err="1">
                <a:solidFill>
                  <a:srgbClr val="FFFEE6"/>
                </a:solidFill>
                <a:latin typeface="Montserrat Light Bold"/>
              </a:rPr>
              <a:t>palavra</a:t>
            </a:r>
            <a:r>
              <a:rPr lang="en-US" sz="3210" spc="80" dirty="0">
                <a:solidFill>
                  <a:srgbClr val="FFFEE6"/>
                </a:solidFill>
                <a:latin typeface="Montserrat Light Bold"/>
              </a:rPr>
              <a:t> </a:t>
            </a:r>
            <a:r>
              <a:rPr lang="en-US" sz="3210" spc="80" dirty="0" err="1">
                <a:solidFill>
                  <a:srgbClr val="FFFEE6"/>
                </a:solidFill>
                <a:latin typeface="Montserrat Light Bold"/>
              </a:rPr>
              <a:t>Fósforo</a:t>
            </a:r>
            <a:r>
              <a:rPr lang="en-US" sz="3210" spc="80" dirty="0">
                <a:solidFill>
                  <a:srgbClr val="FFFEE6"/>
                </a:solidFill>
                <a:latin typeface="Montserrat Light Bold"/>
              </a:rPr>
              <a:t> </a:t>
            </a:r>
            <a:r>
              <a:rPr lang="en-US" sz="3210" spc="80" dirty="0" err="1">
                <a:solidFill>
                  <a:srgbClr val="FFFEE6"/>
                </a:solidFill>
                <a:latin typeface="Montserrat Light Bold"/>
              </a:rPr>
              <a:t>significa</a:t>
            </a:r>
            <a:r>
              <a:rPr lang="en-US" sz="3210" spc="80" dirty="0">
                <a:solidFill>
                  <a:srgbClr val="FFFEE6"/>
                </a:solidFill>
                <a:latin typeface="Montserrat Light Bold"/>
              </a:rPr>
              <a:t> </a:t>
            </a:r>
            <a:r>
              <a:rPr lang="en-US" sz="3210" spc="80" dirty="0" err="1">
                <a:solidFill>
                  <a:srgbClr val="FFFEE6"/>
                </a:solidFill>
                <a:latin typeface="Montserrat Light Bold"/>
              </a:rPr>
              <a:t>etimológicamente</a:t>
            </a:r>
            <a:r>
              <a:rPr lang="en-US" sz="3210" spc="80" dirty="0">
                <a:solidFill>
                  <a:srgbClr val="FFFEE6"/>
                </a:solidFill>
                <a:latin typeface="Montserrat Light Bold"/>
              </a:rPr>
              <a:t> "luz </a:t>
            </a:r>
            <a:r>
              <a:rPr lang="en-US" sz="3210" spc="80" dirty="0" err="1">
                <a:solidFill>
                  <a:srgbClr val="FFFEE6"/>
                </a:solidFill>
                <a:latin typeface="Montserrat Light Bold"/>
              </a:rPr>
              <a:t>brilhante</a:t>
            </a:r>
            <a:r>
              <a:rPr lang="en-US" sz="3210" spc="80" dirty="0">
                <a:solidFill>
                  <a:srgbClr val="FFFEE6"/>
                </a:solidFill>
                <a:latin typeface="Montserrat Light Bold"/>
              </a:rPr>
              <a:t>", e </a:t>
            </a:r>
            <a:r>
              <a:rPr lang="en-US" sz="3210" spc="80" dirty="0" err="1">
                <a:solidFill>
                  <a:srgbClr val="FFFEE6"/>
                </a:solidFill>
                <a:latin typeface="Montserrat Light Bold"/>
              </a:rPr>
              <a:t>assim</a:t>
            </a:r>
            <a:r>
              <a:rPr lang="en-US" sz="3210" spc="80" dirty="0">
                <a:solidFill>
                  <a:srgbClr val="FFFEE6"/>
                </a:solidFill>
                <a:latin typeface="Montserrat Light Bold"/>
              </a:rPr>
              <a:t> </a:t>
            </a:r>
            <a:r>
              <a:rPr lang="en-US" sz="3210" spc="80" dirty="0" err="1">
                <a:solidFill>
                  <a:srgbClr val="FFFEE6"/>
                </a:solidFill>
                <a:latin typeface="Montserrat Light Bold"/>
              </a:rPr>
              <a:t>como</a:t>
            </a:r>
            <a:r>
              <a:rPr lang="en-US" sz="3210" spc="80" dirty="0">
                <a:solidFill>
                  <a:srgbClr val="FFFEE6"/>
                </a:solidFill>
                <a:latin typeface="Montserrat Light Bold"/>
              </a:rPr>
              <a:t> a luz, a PHOS4 tem </a:t>
            </a:r>
            <a:r>
              <a:rPr lang="en-US" sz="3210" spc="80" dirty="0" err="1">
                <a:solidFill>
                  <a:srgbClr val="FFFEE6"/>
                </a:solidFill>
                <a:latin typeface="Montserrat Light Bold"/>
              </a:rPr>
              <a:t>como</a:t>
            </a:r>
            <a:r>
              <a:rPr lang="en-US" sz="3210" spc="80" dirty="0">
                <a:solidFill>
                  <a:srgbClr val="FFFEE6"/>
                </a:solidFill>
                <a:latin typeface="Montserrat Light Bold"/>
              </a:rPr>
              <a:t> </a:t>
            </a:r>
            <a:r>
              <a:rPr lang="en-US" sz="3210" spc="80" dirty="0" err="1">
                <a:solidFill>
                  <a:srgbClr val="FFFEE6"/>
                </a:solidFill>
                <a:latin typeface="Montserrat Light Bold"/>
              </a:rPr>
              <a:t>objetivo</a:t>
            </a:r>
            <a:r>
              <a:rPr lang="en-US" sz="3210" spc="80" dirty="0">
                <a:solidFill>
                  <a:srgbClr val="FFFEE6"/>
                </a:solidFill>
                <a:latin typeface="Montserrat Light Bold"/>
              </a:rPr>
              <a:t> </a:t>
            </a:r>
            <a:r>
              <a:rPr lang="en-US" sz="3210" spc="80" dirty="0" err="1">
                <a:solidFill>
                  <a:srgbClr val="FFFEE6"/>
                </a:solidFill>
                <a:latin typeface="Montserrat Light Bold"/>
              </a:rPr>
              <a:t>facilitar</a:t>
            </a:r>
            <a:r>
              <a:rPr lang="en-US" sz="3210" spc="80" dirty="0">
                <a:solidFill>
                  <a:srgbClr val="FFFEE6"/>
                </a:solidFill>
                <a:latin typeface="Montserrat Light Bold"/>
              </a:rPr>
              <a:t> a </a:t>
            </a:r>
            <a:r>
              <a:rPr lang="en-US" sz="3210" spc="80" dirty="0" err="1">
                <a:solidFill>
                  <a:srgbClr val="FFFEE6"/>
                </a:solidFill>
                <a:latin typeface="Montserrat Light Bold"/>
              </a:rPr>
              <a:t>vizualização</a:t>
            </a:r>
            <a:r>
              <a:rPr lang="en-US" sz="3210" spc="80" dirty="0">
                <a:solidFill>
                  <a:srgbClr val="FFFEE6"/>
                </a:solidFill>
                <a:latin typeface="Montserrat Light Bold"/>
              </a:rPr>
              <a:t> do </a:t>
            </a:r>
            <a:r>
              <a:rPr lang="en-US" sz="3210" spc="80" dirty="0" err="1">
                <a:solidFill>
                  <a:srgbClr val="FFFEE6"/>
                </a:solidFill>
                <a:latin typeface="Montserrat Light Bold"/>
              </a:rPr>
              <a:t>caminho</a:t>
            </a:r>
            <a:r>
              <a:rPr lang="en-US" sz="3210" spc="80" dirty="0">
                <a:solidFill>
                  <a:srgbClr val="FFFEE6"/>
                </a:solidFill>
                <a:latin typeface="Montserrat Light Bold"/>
              </a:rPr>
              <a:t> das </a:t>
            </a:r>
            <a:r>
              <a:rPr lang="en-US" sz="3210" spc="80" dirty="0" err="1">
                <a:solidFill>
                  <a:srgbClr val="FFFEE6"/>
                </a:solidFill>
                <a:latin typeface="Montserrat Light Bold"/>
              </a:rPr>
              <a:t>empresas</a:t>
            </a:r>
            <a:r>
              <a:rPr lang="en-US" sz="3210" spc="80" dirty="0">
                <a:solidFill>
                  <a:srgbClr val="FFFEE6"/>
                </a:solidFill>
                <a:latin typeface="Montserrat Light Bold"/>
              </a:rPr>
              <a:t>, </a:t>
            </a:r>
            <a:r>
              <a:rPr lang="en-US" sz="3210" spc="80" dirty="0" err="1">
                <a:solidFill>
                  <a:srgbClr val="FFFEE6"/>
                </a:solidFill>
                <a:latin typeface="Montserrat Light Bold"/>
              </a:rPr>
              <a:t>especificamente</a:t>
            </a:r>
            <a:r>
              <a:rPr lang="en-US" sz="3210" spc="80" dirty="0">
                <a:solidFill>
                  <a:srgbClr val="FFFEE6"/>
                </a:solidFill>
                <a:latin typeface="Montserrat Light Bold"/>
              </a:rPr>
              <a:t> </a:t>
            </a:r>
            <a:r>
              <a:rPr lang="en-US" sz="3210" spc="80" dirty="0" err="1">
                <a:solidFill>
                  <a:srgbClr val="FFFEE6"/>
                </a:solidFill>
                <a:latin typeface="Montserrat Light Bold"/>
              </a:rPr>
              <a:t>fornecendo</a:t>
            </a:r>
            <a:r>
              <a:rPr lang="en-US" sz="3210" spc="80" dirty="0">
                <a:solidFill>
                  <a:srgbClr val="FFFEE6"/>
                </a:solidFill>
                <a:latin typeface="Montserrat Light Bold"/>
              </a:rPr>
              <a:t> </a:t>
            </a:r>
            <a:r>
              <a:rPr lang="en-US" sz="3210" spc="80" dirty="0" err="1">
                <a:solidFill>
                  <a:srgbClr val="FFFEE6"/>
                </a:solidFill>
                <a:latin typeface="Montserrat Light Bold"/>
              </a:rPr>
              <a:t>uma</a:t>
            </a:r>
            <a:r>
              <a:rPr lang="en-US" sz="3210" spc="80" dirty="0">
                <a:solidFill>
                  <a:srgbClr val="FFFEE6"/>
                </a:solidFill>
                <a:latin typeface="Montserrat Light Bold"/>
              </a:rPr>
              <a:t> </a:t>
            </a:r>
            <a:r>
              <a:rPr lang="en-US" sz="3210" spc="80" dirty="0" err="1">
                <a:solidFill>
                  <a:srgbClr val="FFFEE6"/>
                </a:solidFill>
                <a:latin typeface="Montserrat Light Bold"/>
              </a:rPr>
              <a:t>maior</a:t>
            </a:r>
            <a:r>
              <a:rPr lang="en-US" sz="3210" spc="80" dirty="0">
                <a:solidFill>
                  <a:srgbClr val="FFFEE6"/>
                </a:solidFill>
                <a:latin typeface="Montserrat Light Bold"/>
              </a:rPr>
              <a:t> </a:t>
            </a:r>
            <a:r>
              <a:rPr lang="en-US" sz="3210" spc="80" dirty="0" err="1">
                <a:solidFill>
                  <a:srgbClr val="FFFEE6"/>
                </a:solidFill>
                <a:latin typeface="Montserrat Light Bold"/>
              </a:rPr>
              <a:t>eficiencia</a:t>
            </a:r>
            <a:r>
              <a:rPr lang="en-US" sz="3210" spc="80" dirty="0">
                <a:solidFill>
                  <a:srgbClr val="FFFEE6"/>
                </a:solidFill>
                <a:latin typeface="Montserrat Light Bold"/>
              </a:rPr>
              <a:t> </a:t>
            </a:r>
            <a:r>
              <a:rPr lang="en-US" sz="3210" spc="80" dirty="0" err="1">
                <a:solidFill>
                  <a:srgbClr val="FFFEE6"/>
                </a:solidFill>
                <a:latin typeface="Montserrat Light Bold"/>
              </a:rPr>
              <a:t>quanto</a:t>
            </a:r>
            <a:r>
              <a:rPr lang="en-US" sz="3210" spc="80" dirty="0">
                <a:solidFill>
                  <a:srgbClr val="FFFEE6"/>
                </a:solidFill>
                <a:latin typeface="Montserrat Light Bold"/>
              </a:rPr>
              <a:t> </a:t>
            </a:r>
            <a:r>
              <a:rPr lang="en-US" sz="3210" spc="80" dirty="0" err="1">
                <a:solidFill>
                  <a:srgbClr val="FFFEE6"/>
                </a:solidFill>
                <a:latin typeface="Montserrat Light Bold"/>
              </a:rPr>
              <a:t>ao</a:t>
            </a:r>
            <a:r>
              <a:rPr lang="en-US" sz="3210" spc="80" dirty="0">
                <a:solidFill>
                  <a:srgbClr val="FFFEE6"/>
                </a:solidFill>
                <a:latin typeface="Montserrat Light Bold"/>
              </a:rPr>
              <a:t> </a:t>
            </a:r>
            <a:r>
              <a:rPr lang="en-US" sz="3210" spc="80" dirty="0" err="1">
                <a:solidFill>
                  <a:srgbClr val="FFFEE6"/>
                </a:solidFill>
                <a:latin typeface="Montserrat Light Bold"/>
              </a:rPr>
              <a:t>consumo</a:t>
            </a:r>
            <a:r>
              <a:rPr lang="en-US" sz="3210" spc="80" dirty="0">
                <a:solidFill>
                  <a:srgbClr val="FFFEE6"/>
                </a:solidFill>
                <a:latin typeface="Montserrat Light Bold"/>
              </a:rPr>
              <a:t> de </a:t>
            </a:r>
            <a:r>
              <a:rPr lang="en-US" sz="3210" spc="80" dirty="0" err="1">
                <a:solidFill>
                  <a:srgbClr val="FFFEE6"/>
                </a:solidFill>
                <a:latin typeface="Montserrat Light Bold"/>
              </a:rPr>
              <a:t>recursos</a:t>
            </a:r>
            <a:r>
              <a:rPr lang="en-US" sz="3210" spc="80" dirty="0">
                <a:solidFill>
                  <a:srgbClr val="FFFEE6"/>
                </a:solidFill>
                <a:latin typeface="Montserrat Light Bold"/>
              </a:rPr>
              <a:t> </a:t>
            </a:r>
            <a:r>
              <a:rPr lang="en-US" sz="3210" spc="80" dirty="0" err="1">
                <a:solidFill>
                  <a:srgbClr val="FFFEE6"/>
                </a:solidFill>
                <a:latin typeface="Montserrat Light Bold"/>
              </a:rPr>
              <a:t>relacionados</a:t>
            </a:r>
            <a:r>
              <a:rPr lang="en-US" sz="3210" spc="80" dirty="0">
                <a:solidFill>
                  <a:srgbClr val="FFFEE6"/>
                </a:solidFill>
                <a:latin typeface="Montserrat Light Bold"/>
              </a:rPr>
              <a:t> a </a:t>
            </a:r>
            <a:r>
              <a:rPr lang="en-US" sz="3210" spc="80" dirty="0" err="1">
                <a:solidFill>
                  <a:srgbClr val="FFFEE6"/>
                </a:solidFill>
                <a:latin typeface="Montserrat Light Bold"/>
              </a:rPr>
              <a:t>iluminação</a:t>
            </a:r>
            <a:r>
              <a:rPr lang="en-US" sz="3210" spc="80" dirty="0">
                <a:solidFill>
                  <a:srgbClr val="FFFEE6"/>
                </a:solidFill>
                <a:latin typeface="Montserrat Light Bold"/>
              </a:rPr>
              <a:t>, </a:t>
            </a:r>
            <a:r>
              <a:rPr lang="en-US" sz="3210" spc="80" dirty="0" err="1">
                <a:solidFill>
                  <a:srgbClr val="FFFEE6"/>
                </a:solidFill>
                <a:latin typeface="Montserrat Light Bold"/>
              </a:rPr>
              <a:t>tudo</a:t>
            </a:r>
            <a:r>
              <a:rPr lang="en-US" sz="3210" spc="80" dirty="0">
                <a:solidFill>
                  <a:srgbClr val="FFFEE6"/>
                </a:solidFill>
                <a:latin typeface="Montserrat Light Bold"/>
              </a:rPr>
              <a:t> </a:t>
            </a:r>
            <a:r>
              <a:rPr lang="en-US" sz="3210" spc="80" dirty="0" err="1">
                <a:solidFill>
                  <a:srgbClr val="FFFEE6"/>
                </a:solidFill>
                <a:latin typeface="Montserrat Light Bold"/>
              </a:rPr>
              <a:t>isso</a:t>
            </a:r>
            <a:r>
              <a:rPr lang="en-US" sz="3210" spc="80" dirty="0">
                <a:solidFill>
                  <a:srgbClr val="FFFEE6"/>
                </a:solidFill>
                <a:latin typeface="Montserrat Light Bold"/>
              </a:rPr>
              <a:t> com um </a:t>
            </a:r>
            <a:r>
              <a:rPr lang="en-US" sz="3210" spc="80" dirty="0" err="1">
                <a:solidFill>
                  <a:srgbClr val="FFFEE6"/>
                </a:solidFill>
                <a:latin typeface="Montserrat Light Bold"/>
              </a:rPr>
              <a:t>preço</a:t>
            </a:r>
            <a:r>
              <a:rPr lang="en-US" sz="3210" spc="80" dirty="0">
                <a:solidFill>
                  <a:srgbClr val="FFFEE6"/>
                </a:solidFill>
                <a:latin typeface="Montserrat Light Bold"/>
              </a:rPr>
              <a:t> </a:t>
            </a:r>
            <a:r>
              <a:rPr lang="en-US" sz="3210" spc="80" dirty="0" err="1">
                <a:solidFill>
                  <a:srgbClr val="FFFEE6"/>
                </a:solidFill>
                <a:latin typeface="Montserrat Light Bold"/>
              </a:rPr>
              <a:t>justo</a:t>
            </a:r>
            <a:r>
              <a:rPr lang="en-US" sz="3210" spc="80" dirty="0">
                <a:solidFill>
                  <a:srgbClr val="FFFEE6"/>
                </a:solidFill>
                <a:latin typeface="Montserrat Light Bold"/>
              </a:rPr>
              <a:t> e </a:t>
            </a:r>
            <a:r>
              <a:rPr lang="en-US" sz="3210" spc="80" dirty="0" err="1">
                <a:solidFill>
                  <a:srgbClr val="FFFEE6"/>
                </a:solidFill>
                <a:latin typeface="Montserrat Light Bold"/>
              </a:rPr>
              <a:t>inteligencia</a:t>
            </a:r>
            <a:r>
              <a:rPr lang="en-US" sz="3210" spc="80" dirty="0">
                <a:solidFill>
                  <a:srgbClr val="FFFEE6"/>
                </a:solidFill>
                <a:latin typeface="Montserrat Light Bold"/>
              </a:rPr>
              <a:t>.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8471895" y="7000148"/>
            <a:ext cx="1791542" cy="1791542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1941837" y="9612399"/>
            <a:ext cx="5965163" cy="3571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spc="126">
                <a:solidFill>
                  <a:srgbClr val="FFFEE6"/>
                </a:solidFill>
                <a:latin typeface="Montserrat Classic Bold"/>
              </a:rPr>
              <a:t>PHOS4 | 2020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048000" y="800100"/>
            <a:ext cx="13202610" cy="11285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800"/>
              </a:lnSpc>
            </a:pPr>
            <a:r>
              <a:rPr lang="en-US" sz="8000" spc="160" dirty="0" smtClean="0">
                <a:solidFill>
                  <a:srgbClr val="F8CF2C"/>
                </a:solidFill>
                <a:latin typeface="Montserrat Classic Bold"/>
              </a:rPr>
              <a:t>Contexto</a:t>
            </a:r>
            <a:endParaRPr lang="en-US" sz="8000" spc="160" dirty="0">
              <a:solidFill>
                <a:srgbClr val="F8CF2C"/>
              </a:solidFill>
              <a:latin typeface="Montserrat Classic Bo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8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5400000">
            <a:off x="-5724752" y="4832342"/>
            <a:ext cx="11232185" cy="622316"/>
          </a:xfrm>
          <a:prstGeom prst="rect">
            <a:avLst/>
          </a:prstGeom>
          <a:solidFill>
            <a:srgbClr val="F8CF2C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502979" y="3445069"/>
            <a:ext cx="3158687" cy="3158687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471297" y="3445069"/>
            <a:ext cx="3596837" cy="359683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3471080" y="3445069"/>
            <a:ext cx="3239916" cy="3239916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4267200" y="1019175"/>
            <a:ext cx="9525000" cy="10002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800"/>
              </a:lnSpc>
            </a:pPr>
            <a:r>
              <a:rPr lang="en-US" sz="6500" spc="130" dirty="0" smtClean="0">
                <a:solidFill>
                  <a:srgbClr val="F8CF2C"/>
                </a:solidFill>
                <a:latin typeface="Montserrat Classic"/>
              </a:rPr>
              <a:t>ALGUNS BENEFÍCIOS</a:t>
            </a:r>
            <a:r>
              <a:rPr lang="en-US" sz="8000" spc="130" dirty="0" smtClean="0">
                <a:solidFill>
                  <a:srgbClr val="F8CF2C"/>
                </a:solidFill>
                <a:latin typeface="Montserrat Classic"/>
              </a:rPr>
              <a:t>:</a:t>
            </a:r>
            <a:endParaRPr lang="en-US" sz="6500" spc="130" dirty="0">
              <a:solidFill>
                <a:srgbClr val="F8CF2C"/>
              </a:solidFill>
              <a:latin typeface="Montserrat Classic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1941837" y="9612399"/>
            <a:ext cx="5965163" cy="3571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spc="126">
                <a:solidFill>
                  <a:srgbClr val="FFFEE6"/>
                </a:solidFill>
                <a:latin typeface="Montserrat Classic Bold"/>
              </a:rPr>
              <a:t>PHOS4| 2020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639684" y="7333003"/>
            <a:ext cx="3260063" cy="897261"/>
            <a:chOff x="0" y="0"/>
            <a:chExt cx="4346750" cy="1196349"/>
          </a:xfrm>
        </p:grpSpPr>
        <p:sp>
          <p:nvSpPr>
            <p:cNvPr id="9" name="TextBox 9"/>
            <p:cNvSpPr txBox="1"/>
            <p:nvPr/>
          </p:nvSpPr>
          <p:spPr>
            <a:xfrm>
              <a:off x="0" y="-57150"/>
              <a:ext cx="4346750" cy="6261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919"/>
                </a:lnSpc>
              </a:pPr>
              <a:r>
                <a:rPr lang="en-US" sz="2800" spc="70">
                  <a:solidFill>
                    <a:srgbClr val="FFFEE6"/>
                  </a:solidFill>
                  <a:latin typeface="Montserrat Classic"/>
                </a:rPr>
                <a:t>PRODUTIVIDADE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772169"/>
              <a:ext cx="4295950" cy="4241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3999237" y="7317763"/>
            <a:ext cx="3260063" cy="897261"/>
            <a:chOff x="0" y="0"/>
            <a:chExt cx="4346750" cy="1196349"/>
          </a:xfrm>
        </p:grpSpPr>
        <p:sp>
          <p:nvSpPr>
            <p:cNvPr id="12" name="TextBox 12"/>
            <p:cNvSpPr txBox="1"/>
            <p:nvPr/>
          </p:nvSpPr>
          <p:spPr>
            <a:xfrm>
              <a:off x="0" y="-57150"/>
              <a:ext cx="4346750" cy="6261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919"/>
                </a:lnSpc>
              </a:pPr>
              <a:r>
                <a:rPr lang="en-US" sz="2800" spc="70">
                  <a:solidFill>
                    <a:srgbClr val="FFFEE6"/>
                  </a:solidFill>
                  <a:latin typeface="Montserrat Classic"/>
                </a:rPr>
                <a:t>VIDA ÚTIL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772169"/>
              <a:ext cx="4295950" cy="4241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660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7376578" y="7323417"/>
            <a:ext cx="3850821" cy="8726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z="2600" spc="65" dirty="0">
                <a:solidFill>
                  <a:srgbClr val="FFFEE6"/>
                </a:solidFill>
                <a:latin typeface="Montserrat Classic"/>
              </a:rPr>
              <a:t>SUSTENTABILIDADE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1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8336357" y="5943600"/>
            <a:ext cx="2088931" cy="2088931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3617238" y="4533900"/>
            <a:ext cx="11053524" cy="1409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500"/>
              </a:lnSpc>
              <a:spcBef>
                <a:spcPct val="0"/>
              </a:spcBef>
            </a:pPr>
            <a:r>
              <a:rPr lang="en-US" sz="10500" spc="210" dirty="0">
                <a:solidFill>
                  <a:srgbClr val="252827"/>
                </a:solidFill>
                <a:latin typeface="Montserrat Classic Bold"/>
              </a:rPr>
              <a:t>JUSTIFICATIVA: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1941837" y="9612399"/>
            <a:ext cx="5965163" cy="3571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spc="126">
                <a:solidFill>
                  <a:srgbClr val="252827"/>
                </a:solidFill>
                <a:latin typeface="Montserrat Classic Bold"/>
              </a:rPr>
              <a:t>PHOS4 | 2020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CF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90700" y="1728289"/>
            <a:ext cx="8003513" cy="5663242"/>
            <a:chOff x="0" y="0"/>
            <a:chExt cx="10671350" cy="7550990"/>
          </a:xfrm>
        </p:grpSpPr>
        <p:sp>
          <p:nvSpPr>
            <p:cNvPr id="3" name="AutoShape 3"/>
            <p:cNvSpPr/>
            <p:nvPr/>
          </p:nvSpPr>
          <p:spPr>
            <a:xfrm>
              <a:off x="0" y="6435234"/>
              <a:ext cx="10176933" cy="101600"/>
            </a:xfrm>
            <a:prstGeom prst="rect">
              <a:avLst/>
            </a:prstGeom>
            <a:solidFill>
              <a:srgbClr val="252827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257175"/>
              <a:ext cx="10671350" cy="26689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4400"/>
                </a:lnSpc>
              </a:pPr>
              <a:r>
                <a:rPr lang="en-US" sz="14400" spc="288">
                  <a:solidFill>
                    <a:srgbClr val="252827"/>
                  </a:solidFill>
                  <a:latin typeface="Montserrat Classic Bold"/>
                </a:rPr>
                <a:t>73%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7061405"/>
              <a:ext cx="10188750" cy="4895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45"/>
                </a:lnSpc>
              </a:pPr>
              <a:endParaRPr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3364205"/>
              <a:ext cx="10137950" cy="25069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040"/>
                </a:lnSpc>
              </a:pPr>
              <a:r>
                <a:rPr lang="en-US" sz="3600" spc="89">
                  <a:solidFill>
                    <a:srgbClr val="252827"/>
                  </a:solidFill>
                  <a:latin typeface="Montserrat Classic"/>
                </a:rPr>
                <a:t>DAS EMPRESAS NÃO SOBREVIVEM MAIS QUE</a:t>
              </a:r>
            </a:p>
            <a:p>
              <a:pPr algn="l">
                <a:lnSpc>
                  <a:spcPts val="5040"/>
                </a:lnSpc>
              </a:pPr>
              <a:r>
                <a:rPr lang="en-US" sz="3600" spc="89">
                  <a:solidFill>
                    <a:srgbClr val="252827"/>
                  </a:solidFill>
                  <a:latin typeface="Montserrat Classic"/>
                </a:rPr>
                <a:t>2 ANOS NO BRASIL</a:t>
              </a: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571483" y="6973845"/>
            <a:ext cx="8336350" cy="15877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91"/>
              </a:lnSpc>
            </a:pPr>
            <a:r>
              <a:rPr lang="en-US" sz="6091" spc="121">
                <a:solidFill>
                  <a:srgbClr val="252827"/>
                </a:solidFill>
                <a:latin typeface="Montserrat Classic Bold"/>
              </a:rPr>
              <a:t>PRINCIPAL CAUSA: </a:t>
            </a:r>
          </a:p>
          <a:p>
            <a:pPr algn="ctr">
              <a:lnSpc>
                <a:spcPts val="6091"/>
              </a:lnSpc>
              <a:spcBef>
                <a:spcPct val="0"/>
              </a:spcBef>
            </a:pPr>
            <a:r>
              <a:rPr lang="en-US" sz="6091" spc="121">
                <a:solidFill>
                  <a:srgbClr val="252827"/>
                </a:solidFill>
                <a:latin typeface="Montserrat Classic Bold"/>
              </a:rPr>
              <a:t>    FALTA DE GESTÃO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113919" y="6222609"/>
            <a:ext cx="5965163" cy="483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919"/>
              </a:lnSpc>
            </a:pPr>
            <a:r>
              <a:rPr lang="en-US" sz="2800" spc="168">
                <a:solidFill>
                  <a:srgbClr val="2B2A28"/>
                </a:solidFill>
                <a:latin typeface="Montserrat Classic"/>
              </a:rPr>
              <a:t>FONTE: SEBRAE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941837" y="9612399"/>
            <a:ext cx="5965163" cy="3571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spc="126">
                <a:solidFill>
                  <a:srgbClr val="252827"/>
                </a:solidFill>
                <a:latin typeface="Montserrat Classic Bold"/>
              </a:rPr>
              <a:t>PHOS4 | 2020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CF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5400000">
            <a:off x="-5724752" y="4832342"/>
            <a:ext cx="11232185" cy="622316"/>
          </a:xfrm>
          <a:prstGeom prst="rect">
            <a:avLst/>
          </a:prstGeom>
          <a:solidFill>
            <a:srgbClr val="252827"/>
          </a:solidFill>
        </p:spPr>
      </p:sp>
      <p:grpSp>
        <p:nvGrpSpPr>
          <p:cNvPr id="3" name="Group 3"/>
          <p:cNvGrpSpPr/>
          <p:nvPr/>
        </p:nvGrpSpPr>
        <p:grpSpPr>
          <a:xfrm>
            <a:off x="10117700" y="1462716"/>
            <a:ext cx="7141600" cy="8122731"/>
            <a:chOff x="0" y="0"/>
            <a:chExt cx="9522133" cy="10830307"/>
          </a:xfrm>
        </p:grpSpPr>
        <p:sp>
          <p:nvSpPr>
            <p:cNvPr id="4" name="TextBox 4"/>
            <p:cNvSpPr txBox="1"/>
            <p:nvPr/>
          </p:nvSpPr>
          <p:spPr>
            <a:xfrm>
              <a:off x="488788" y="10472469"/>
              <a:ext cx="1161430" cy="3578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37"/>
                </a:lnSpc>
              </a:pPr>
              <a:r>
                <a:rPr lang="en-US" sz="1526">
                  <a:solidFill>
                    <a:srgbClr val="252827"/>
                  </a:solidFill>
                  <a:latin typeface="Arimo"/>
                </a:rPr>
                <a:t>06:00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800774" y="10472469"/>
              <a:ext cx="1161430" cy="3578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37"/>
                </a:lnSpc>
              </a:pPr>
              <a:r>
                <a:rPr lang="en-US" sz="1526">
                  <a:solidFill>
                    <a:srgbClr val="252827"/>
                  </a:solidFill>
                  <a:latin typeface="Arimo"/>
                </a:rPr>
                <a:t>09:00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3112760" y="10472469"/>
              <a:ext cx="1161430" cy="3578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37"/>
                </a:lnSpc>
              </a:pPr>
              <a:r>
                <a:rPr lang="en-US" sz="1526">
                  <a:solidFill>
                    <a:srgbClr val="252827"/>
                  </a:solidFill>
                  <a:latin typeface="Arimo"/>
                </a:rPr>
                <a:t>11:00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4424746" y="10472469"/>
              <a:ext cx="1161430" cy="3578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37"/>
                </a:lnSpc>
              </a:pPr>
              <a:r>
                <a:rPr lang="en-US" sz="1526">
                  <a:solidFill>
                    <a:srgbClr val="252827"/>
                  </a:solidFill>
                  <a:latin typeface="Arimo"/>
                </a:rPr>
                <a:t>12:00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5736732" y="10472469"/>
              <a:ext cx="1161430" cy="3578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37"/>
                </a:lnSpc>
              </a:pPr>
              <a:r>
                <a:rPr lang="en-US" sz="1526">
                  <a:solidFill>
                    <a:srgbClr val="252827"/>
                  </a:solidFill>
                  <a:latin typeface="Arimo"/>
                </a:rPr>
                <a:t>14:00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7048717" y="10472469"/>
              <a:ext cx="1161430" cy="3578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37"/>
                </a:lnSpc>
              </a:pPr>
              <a:r>
                <a:rPr lang="en-US" sz="1526">
                  <a:solidFill>
                    <a:srgbClr val="252827"/>
                  </a:solidFill>
                  <a:latin typeface="Arimo"/>
                </a:rPr>
                <a:t>16:00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8360703" y="10472469"/>
              <a:ext cx="1161430" cy="3578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137"/>
                </a:lnSpc>
              </a:pPr>
              <a:r>
                <a:rPr lang="en-US" sz="1526">
                  <a:solidFill>
                    <a:srgbClr val="252827"/>
                  </a:solidFill>
                  <a:latin typeface="Arimo"/>
                </a:rPr>
                <a:t>18:00</a:t>
              </a:r>
            </a:p>
          </p:txBody>
        </p:sp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488788" y="155107"/>
              <a:ext cx="9033345" cy="10235735"/>
              <a:chOff x="0" y="0"/>
              <a:chExt cx="10450117" cy="11841086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-6350"/>
                <a:ext cx="10450116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450116" h="12700">
                    <a:moveTo>
                      <a:pt x="0" y="0"/>
                    </a:moveTo>
                    <a:lnTo>
                      <a:pt x="10450116" y="0"/>
                    </a:lnTo>
                    <a:lnTo>
                      <a:pt x="10450116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252827"/>
              </a:solidFill>
            </p:spPr>
          </p:sp>
          <p:sp>
            <p:nvSpPr>
              <p:cNvPr id="13" name="Freeform 13"/>
              <p:cNvSpPr/>
              <p:nvPr/>
            </p:nvSpPr>
            <p:spPr>
              <a:xfrm>
                <a:off x="0" y="2361867"/>
                <a:ext cx="10450116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450116" h="12700">
                    <a:moveTo>
                      <a:pt x="0" y="0"/>
                    </a:moveTo>
                    <a:lnTo>
                      <a:pt x="10450116" y="0"/>
                    </a:lnTo>
                    <a:lnTo>
                      <a:pt x="10450116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252827"/>
              </a:solidFill>
            </p:spPr>
          </p:sp>
          <p:sp>
            <p:nvSpPr>
              <p:cNvPr id="14" name="Freeform 14"/>
              <p:cNvSpPr/>
              <p:nvPr/>
            </p:nvSpPr>
            <p:spPr>
              <a:xfrm>
                <a:off x="0" y="4730085"/>
                <a:ext cx="10450116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450116" h="12700">
                    <a:moveTo>
                      <a:pt x="0" y="0"/>
                    </a:moveTo>
                    <a:lnTo>
                      <a:pt x="10450116" y="0"/>
                    </a:lnTo>
                    <a:lnTo>
                      <a:pt x="10450116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252827"/>
              </a:solidFill>
            </p:spPr>
          </p:sp>
          <p:sp>
            <p:nvSpPr>
              <p:cNvPr id="15" name="Freeform 15"/>
              <p:cNvSpPr/>
              <p:nvPr/>
            </p:nvSpPr>
            <p:spPr>
              <a:xfrm>
                <a:off x="0" y="7098302"/>
                <a:ext cx="10450116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450116" h="12700">
                    <a:moveTo>
                      <a:pt x="0" y="0"/>
                    </a:moveTo>
                    <a:lnTo>
                      <a:pt x="10450116" y="0"/>
                    </a:lnTo>
                    <a:lnTo>
                      <a:pt x="10450116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252827"/>
              </a:solidFill>
            </p:spPr>
          </p:sp>
          <p:sp>
            <p:nvSpPr>
              <p:cNvPr id="16" name="Freeform 16"/>
              <p:cNvSpPr/>
              <p:nvPr/>
            </p:nvSpPr>
            <p:spPr>
              <a:xfrm>
                <a:off x="0" y="9466519"/>
                <a:ext cx="10450116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450116" h="12700">
                    <a:moveTo>
                      <a:pt x="0" y="0"/>
                    </a:moveTo>
                    <a:lnTo>
                      <a:pt x="10450116" y="0"/>
                    </a:lnTo>
                    <a:lnTo>
                      <a:pt x="10450116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252827"/>
              </a:solidFill>
            </p:spPr>
          </p:sp>
          <p:sp>
            <p:nvSpPr>
              <p:cNvPr id="17" name="Freeform 17"/>
              <p:cNvSpPr/>
              <p:nvPr/>
            </p:nvSpPr>
            <p:spPr>
              <a:xfrm>
                <a:off x="0" y="11834737"/>
                <a:ext cx="10450116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450116" h="12700">
                    <a:moveTo>
                      <a:pt x="0" y="0"/>
                    </a:moveTo>
                    <a:lnTo>
                      <a:pt x="10450116" y="0"/>
                    </a:lnTo>
                    <a:lnTo>
                      <a:pt x="10450116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252827"/>
              </a:solidFill>
            </p:spPr>
          </p:sp>
        </p:grpSp>
        <p:sp>
          <p:nvSpPr>
            <p:cNvPr id="18" name="TextBox 18"/>
            <p:cNvSpPr txBox="1"/>
            <p:nvPr/>
          </p:nvSpPr>
          <p:spPr>
            <a:xfrm>
              <a:off x="0" y="-47625"/>
              <a:ext cx="359536" cy="3578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137"/>
                </a:lnSpc>
              </a:pPr>
              <a:r>
                <a:rPr lang="en-US" sz="1526">
                  <a:solidFill>
                    <a:srgbClr val="252827"/>
                  </a:solidFill>
                  <a:latin typeface="Arimo"/>
                </a:rPr>
                <a:t>50 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1999522"/>
              <a:ext cx="359536" cy="3578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137"/>
                </a:lnSpc>
              </a:pPr>
              <a:r>
                <a:rPr lang="en-US" sz="1526">
                  <a:solidFill>
                    <a:srgbClr val="252827"/>
                  </a:solidFill>
                  <a:latin typeface="Arimo"/>
                </a:rPr>
                <a:t>40 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4046669"/>
              <a:ext cx="359536" cy="3578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137"/>
                </a:lnSpc>
              </a:pPr>
              <a:r>
                <a:rPr lang="en-US" sz="1526">
                  <a:solidFill>
                    <a:srgbClr val="252827"/>
                  </a:solidFill>
                  <a:latin typeface="Arimo"/>
                </a:rPr>
                <a:t>30 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6093816"/>
              <a:ext cx="359536" cy="3578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137"/>
                </a:lnSpc>
              </a:pPr>
              <a:r>
                <a:rPr lang="en-US" sz="1526">
                  <a:solidFill>
                    <a:srgbClr val="252827"/>
                  </a:solidFill>
                  <a:latin typeface="Arimo"/>
                </a:rPr>
                <a:t>20 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8140963"/>
              <a:ext cx="359536" cy="3578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137"/>
                </a:lnSpc>
              </a:pPr>
              <a:r>
                <a:rPr lang="en-US" sz="1526">
                  <a:solidFill>
                    <a:srgbClr val="252827"/>
                  </a:solidFill>
                  <a:latin typeface="Arimo"/>
                </a:rPr>
                <a:t>10 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143815" y="10188110"/>
              <a:ext cx="215722" cy="3578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137"/>
                </a:lnSpc>
              </a:pPr>
              <a:r>
                <a:rPr lang="en-US" sz="1526">
                  <a:solidFill>
                    <a:srgbClr val="252827"/>
                  </a:solidFill>
                  <a:latin typeface="Arimo"/>
                </a:rPr>
                <a:t>0 </a:t>
              </a:r>
            </a:p>
          </p:txBody>
        </p:sp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488788" y="155107"/>
              <a:ext cx="9033345" cy="10235735"/>
              <a:chOff x="0" y="0"/>
              <a:chExt cx="10450117" cy="11841086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-6350"/>
                <a:ext cx="1343586" cy="11847437"/>
              </a:xfrm>
              <a:custGeom>
                <a:avLst/>
                <a:gdLst/>
                <a:ahLst/>
                <a:cxnLst/>
                <a:rect l="l" t="t" r="r" b="b"/>
                <a:pathLst>
                  <a:path w="1343586" h="11847437">
                    <a:moveTo>
                      <a:pt x="0" y="11847437"/>
                    </a:moveTo>
                    <a:lnTo>
                      <a:pt x="0" y="107487"/>
                    </a:lnTo>
                    <a:lnTo>
                      <a:pt x="0" y="107487"/>
                    </a:lnTo>
                    <a:cubicBezTo>
                      <a:pt x="0" y="78980"/>
                      <a:pt x="11324" y="51640"/>
                      <a:pt x="31482" y="31482"/>
                    </a:cubicBezTo>
                    <a:cubicBezTo>
                      <a:pt x="51640" y="11324"/>
                      <a:pt x="78980" y="0"/>
                      <a:pt x="107487" y="0"/>
                    </a:cubicBezTo>
                    <a:lnTo>
                      <a:pt x="1236100" y="0"/>
                    </a:lnTo>
                    <a:cubicBezTo>
                      <a:pt x="1295463" y="0"/>
                      <a:pt x="1343586" y="48124"/>
                      <a:pt x="1343586" y="107487"/>
                    </a:cubicBezTo>
                    <a:lnTo>
                      <a:pt x="1343586" y="11847437"/>
                    </a:lnTo>
                    <a:close/>
                  </a:path>
                </a:pathLst>
              </a:custGeom>
              <a:solidFill>
                <a:srgbClr val="FFFEE6"/>
              </a:solidFill>
            </p:spPr>
          </p:sp>
          <p:sp>
            <p:nvSpPr>
              <p:cNvPr id="26" name="Freeform 26"/>
              <p:cNvSpPr/>
              <p:nvPr/>
            </p:nvSpPr>
            <p:spPr>
              <a:xfrm>
                <a:off x="1517755" y="-6350"/>
                <a:ext cx="1343586" cy="11847437"/>
              </a:xfrm>
              <a:custGeom>
                <a:avLst/>
                <a:gdLst/>
                <a:ahLst/>
                <a:cxnLst/>
                <a:rect l="l" t="t" r="r" b="b"/>
                <a:pathLst>
                  <a:path w="1343586" h="11847437">
                    <a:moveTo>
                      <a:pt x="0" y="11847437"/>
                    </a:moveTo>
                    <a:lnTo>
                      <a:pt x="0" y="107487"/>
                    </a:lnTo>
                    <a:cubicBezTo>
                      <a:pt x="0" y="78980"/>
                      <a:pt x="11325" y="51640"/>
                      <a:pt x="31482" y="31482"/>
                    </a:cubicBezTo>
                    <a:cubicBezTo>
                      <a:pt x="51640" y="11324"/>
                      <a:pt x="78980" y="0"/>
                      <a:pt x="107487" y="0"/>
                    </a:cubicBezTo>
                    <a:lnTo>
                      <a:pt x="1236100" y="0"/>
                    </a:lnTo>
                    <a:cubicBezTo>
                      <a:pt x="1295463" y="0"/>
                      <a:pt x="1343586" y="48124"/>
                      <a:pt x="1343586" y="107487"/>
                    </a:cubicBezTo>
                    <a:lnTo>
                      <a:pt x="1343586" y="11847437"/>
                    </a:lnTo>
                    <a:close/>
                  </a:path>
                </a:pathLst>
              </a:custGeom>
              <a:solidFill>
                <a:srgbClr val="FFFEE6"/>
              </a:solidFill>
            </p:spPr>
          </p:sp>
          <p:sp>
            <p:nvSpPr>
              <p:cNvPr id="27" name="Freeform 27"/>
              <p:cNvSpPr/>
              <p:nvPr/>
            </p:nvSpPr>
            <p:spPr>
              <a:xfrm>
                <a:off x="3035510" y="-6350"/>
                <a:ext cx="1343587" cy="11847437"/>
              </a:xfrm>
              <a:custGeom>
                <a:avLst/>
                <a:gdLst/>
                <a:ahLst/>
                <a:cxnLst/>
                <a:rect l="l" t="t" r="r" b="b"/>
                <a:pathLst>
                  <a:path w="1343587" h="11847437">
                    <a:moveTo>
                      <a:pt x="0" y="11847437"/>
                    </a:moveTo>
                    <a:lnTo>
                      <a:pt x="0" y="107487"/>
                    </a:lnTo>
                    <a:cubicBezTo>
                      <a:pt x="0" y="48124"/>
                      <a:pt x="48123" y="0"/>
                      <a:pt x="107487" y="0"/>
                    </a:cubicBezTo>
                    <a:lnTo>
                      <a:pt x="1236099" y="0"/>
                    </a:lnTo>
                    <a:cubicBezTo>
                      <a:pt x="1264607" y="0"/>
                      <a:pt x="1291946" y="11324"/>
                      <a:pt x="1312104" y="31482"/>
                    </a:cubicBezTo>
                    <a:cubicBezTo>
                      <a:pt x="1332262" y="51640"/>
                      <a:pt x="1343587" y="78980"/>
                      <a:pt x="1343587" y="107487"/>
                    </a:cubicBezTo>
                    <a:lnTo>
                      <a:pt x="1343587" y="11847437"/>
                    </a:lnTo>
                    <a:close/>
                  </a:path>
                </a:pathLst>
              </a:custGeom>
              <a:solidFill>
                <a:srgbClr val="FFFEE6"/>
              </a:solidFill>
            </p:spPr>
          </p:sp>
          <p:sp>
            <p:nvSpPr>
              <p:cNvPr id="28" name="Freeform 28"/>
              <p:cNvSpPr/>
              <p:nvPr/>
            </p:nvSpPr>
            <p:spPr>
              <a:xfrm>
                <a:off x="4553265" y="-6350"/>
                <a:ext cx="1343587" cy="11847437"/>
              </a:xfrm>
              <a:custGeom>
                <a:avLst/>
                <a:gdLst/>
                <a:ahLst/>
                <a:cxnLst/>
                <a:rect l="l" t="t" r="r" b="b"/>
                <a:pathLst>
                  <a:path w="1343587" h="11847437">
                    <a:moveTo>
                      <a:pt x="0" y="11847437"/>
                    </a:moveTo>
                    <a:lnTo>
                      <a:pt x="0" y="107487"/>
                    </a:lnTo>
                    <a:cubicBezTo>
                      <a:pt x="0" y="48124"/>
                      <a:pt x="48124" y="0"/>
                      <a:pt x="107487" y="0"/>
                    </a:cubicBezTo>
                    <a:lnTo>
                      <a:pt x="1236099" y="0"/>
                    </a:lnTo>
                    <a:cubicBezTo>
                      <a:pt x="1264607" y="0"/>
                      <a:pt x="1291946" y="11324"/>
                      <a:pt x="1312105" y="31482"/>
                    </a:cubicBezTo>
                    <a:cubicBezTo>
                      <a:pt x="1332262" y="51640"/>
                      <a:pt x="1343587" y="78980"/>
                      <a:pt x="1343587" y="107487"/>
                    </a:cubicBezTo>
                    <a:lnTo>
                      <a:pt x="1343587" y="11847437"/>
                    </a:lnTo>
                    <a:close/>
                  </a:path>
                </a:pathLst>
              </a:custGeom>
              <a:solidFill>
                <a:srgbClr val="FFFEE6"/>
              </a:solidFill>
            </p:spPr>
          </p:sp>
          <p:sp>
            <p:nvSpPr>
              <p:cNvPr id="29" name="Freeform 29"/>
              <p:cNvSpPr/>
              <p:nvPr/>
            </p:nvSpPr>
            <p:spPr>
              <a:xfrm>
                <a:off x="6071020" y="-6350"/>
                <a:ext cx="1343586" cy="11847437"/>
              </a:xfrm>
              <a:custGeom>
                <a:avLst/>
                <a:gdLst/>
                <a:ahLst/>
                <a:cxnLst/>
                <a:rect l="l" t="t" r="r" b="b"/>
                <a:pathLst>
                  <a:path w="1343586" h="11847437">
                    <a:moveTo>
                      <a:pt x="0" y="11847437"/>
                    </a:moveTo>
                    <a:lnTo>
                      <a:pt x="0" y="107487"/>
                    </a:lnTo>
                    <a:cubicBezTo>
                      <a:pt x="0" y="48124"/>
                      <a:pt x="48124" y="0"/>
                      <a:pt x="107487" y="0"/>
                    </a:cubicBezTo>
                    <a:lnTo>
                      <a:pt x="1236100" y="0"/>
                    </a:lnTo>
                    <a:cubicBezTo>
                      <a:pt x="1295463" y="0"/>
                      <a:pt x="1343586" y="48124"/>
                      <a:pt x="1343586" y="107487"/>
                    </a:cubicBezTo>
                    <a:lnTo>
                      <a:pt x="1343586" y="11847437"/>
                    </a:lnTo>
                    <a:close/>
                  </a:path>
                </a:pathLst>
              </a:custGeom>
              <a:solidFill>
                <a:srgbClr val="FFFEE6"/>
              </a:solidFill>
            </p:spPr>
          </p:sp>
          <p:sp>
            <p:nvSpPr>
              <p:cNvPr id="30" name="Freeform 30"/>
              <p:cNvSpPr/>
              <p:nvPr/>
            </p:nvSpPr>
            <p:spPr>
              <a:xfrm>
                <a:off x="7588776" y="-6350"/>
                <a:ext cx="1343586" cy="11847437"/>
              </a:xfrm>
              <a:custGeom>
                <a:avLst/>
                <a:gdLst/>
                <a:ahLst/>
                <a:cxnLst/>
                <a:rect l="l" t="t" r="r" b="b"/>
                <a:pathLst>
                  <a:path w="1343586" h="11847437">
                    <a:moveTo>
                      <a:pt x="0" y="11847437"/>
                    </a:moveTo>
                    <a:lnTo>
                      <a:pt x="0" y="107487"/>
                    </a:lnTo>
                    <a:cubicBezTo>
                      <a:pt x="0" y="48124"/>
                      <a:pt x="48123" y="0"/>
                      <a:pt x="107486" y="0"/>
                    </a:cubicBezTo>
                    <a:lnTo>
                      <a:pt x="1236099" y="0"/>
                    </a:lnTo>
                    <a:cubicBezTo>
                      <a:pt x="1264606" y="0"/>
                      <a:pt x="1291945" y="11324"/>
                      <a:pt x="1312103" y="31482"/>
                    </a:cubicBezTo>
                    <a:cubicBezTo>
                      <a:pt x="1332261" y="51640"/>
                      <a:pt x="1343586" y="78980"/>
                      <a:pt x="1343586" y="107487"/>
                    </a:cubicBezTo>
                    <a:lnTo>
                      <a:pt x="1343586" y="11847437"/>
                    </a:lnTo>
                    <a:close/>
                  </a:path>
                </a:pathLst>
              </a:custGeom>
              <a:solidFill>
                <a:srgbClr val="FFFEE6"/>
              </a:solidFill>
            </p:spPr>
          </p:sp>
          <p:sp>
            <p:nvSpPr>
              <p:cNvPr id="31" name="Freeform 31"/>
              <p:cNvSpPr/>
              <p:nvPr/>
            </p:nvSpPr>
            <p:spPr>
              <a:xfrm>
                <a:off x="9106530" y="-6350"/>
                <a:ext cx="1343586" cy="11847437"/>
              </a:xfrm>
              <a:custGeom>
                <a:avLst/>
                <a:gdLst/>
                <a:ahLst/>
                <a:cxnLst/>
                <a:rect l="l" t="t" r="r" b="b"/>
                <a:pathLst>
                  <a:path w="1343586" h="11847437">
                    <a:moveTo>
                      <a:pt x="0" y="11847437"/>
                    </a:moveTo>
                    <a:lnTo>
                      <a:pt x="0" y="107487"/>
                    </a:lnTo>
                    <a:cubicBezTo>
                      <a:pt x="0" y="78980"/>
                      <a:pt x="11325" y="51640"/>
                      <a:pt x="31483" y="31482"/>
                    </a:cubicBezTo>
                    <a:cubicBezTo>
                      <a:pt x="51640" y="11324"/>
                      <a:pt x="78980" y="0"/>
                      <a:pt x="107487" y="0"/>
                    </a:cubicBezTo>
                    <a:lnTo>
                      <a:pt x="1236100" y="0"/>
                    </a:lnTo>
                    <a:cubicBezTo>
                      <a:pt x="1295463" y="0"/>
                      <a:pt x="1343586" y="48124"/>
                      <a:pt x="1343586" y="107487"/>
                    </a:cubicBezTo>
                    <a:lnTo>
                      <a:pt x="1343586" y="11847437"/>
                    </a:lnTo>
                    <a:close/>
                  </a:path>
                </a:pathLst>
              </a:custGeom>
              <a:solidFill>
                <a:srgbClr val="FFFEE6"/>
              </a:solidFill>
            </p:spPr>
          </p:sp>
          <p:sp>
            <p:nvSpPr>
              <p:cNvPr id="32" name="Freeform 32"/>
              <p:cNvSpPr/>
              <p:nvPr/>
            </p:nvSpPr>
            <p:spPr>
              <a:xfrm>
                <a:off x="0" y="9471599"/>
                <a:ext cx="1343586" cy="2369487"/>
              </a:xfrm>
              <a:custGeom>
                <a:avLst/>
                <a:gdLst/>
                <a:ahLst/>
                <a:cxnLst/>
                <a:rect l="l" t="t" r="r" b="b"/>
                <a:pathLst>
                  <a:path w="1343586" h="2369487">
                    <a:moveTo>
                      <a:pt x="0" y="0"/>
                    </a:moveTo>
                    <a:lnTo>
                      <a:pt x="1343586" y="0"/>
                    </a:lnTo>
                    <a:lnTo>
                      <a:pt x="1343586" y="2369488"/>
                    </a:lnTo>
                    <a:lnTo>
                      <a:pt x="0" y="2369488"/>
                    </a:lnTo>
                    <a:close/>
                  </a:path>
                </a:pathLst>
              </a:custGeom>
              <a:solidFill>
                <a:srgbClr val="252827"/>
              </a:solidFill>
            </p:spPr>
          </p:sp>
          <p:sp>
            <p:nvSpPr>
              <p:cNvPr id="33" name="Freeform 33"/>
              <p:cNvSpPr/>
              <p:nvPr/>
            </p:nvSpPr>
            <p:spPr>
              <a:xfrm>
                <a:off x="1517755" y="7102111"/>
                <a:ext cx="1343586" cy="4738975"/>
              </a:xfrm>
              <a:custGeom>
                <a:avLst/>
                <a:gdLst/>
                <a:ahLst/>
                <a:cxnLst/>
                <a:rect l="l" t="t" r="r" b="b"/>
                <a:pathLst>
                  <a:path w="1343586" h="4738975">
                    <a:moveTo>
                      <a:pt x="0" y="0"/>
                    </a:moveTo>
                    <a:lnTo>
                      <a:pt x="1343586" y="0"/>
                    </a:lnTo>
                    <a:lnTo>
                      <a:pt x="1343586" y="4738976"/>
                    </a:lnTo>
                    <a:lnTo>
                      <a:pt x="0" y="4738976"/>
                    </a:lnTo>
                    <a:close/>
                  </a:path>
                </a:pathLst>
              </a:custGeom>
              <a:solidFill>
                <a:srgbClr val="252827"/>
              </a:solidFill>
            </p:spPr>
          </p:sp>
          <p:sp>
            <p:nvSpPr>
              <p:cNvPr id="34" name="Freeform 34"/>
              <p:cNvSpPr/>
              <p:nvPr/>
            </p:nvSpPr>
            <p:spPr>
              <a:xfrm>
                <a:off x="3035510" y="4732625"/>
                <a:ext cx="1343587" cy="7108462"/>
              </a:xfrm>
              <a:custGeom>
                <a:avLst/>
                <a:gdLst/>
                <a:ahLst/>
                <a:cxnLst/>
                <a:rect l="l" t="t" r="r" b="b"/>
                <a:pathLst>
                  <a:path w="1343587" h="7108462">
                    <a:moveTo>
                      <a:pt x="0" y="0"/>
                    </a:moveTo>
                    <a:lnTo>
                      <a:pt x="1343587" y="0"/>
                    </a:lnTo>
                    <a:lnTo>
                      <a:pt x="1343587" y="7108462"/>
                    </a:lnTo>
                    <a:lnTo>
                      <a:pt x="0" y="7108462"/>
                    </a:lnTo>
                    <a:close/>
                  </a:path>
                </a:pathLst>
              </a:custGeom>
              <a:solidFill>
                <a:srgbClr val="252827"/>
              </a:solidFill>
            </p:spPr>
          </p:sp>
          <p:sp>
            <p:nvSpPr>
              <p:cNvPr id="35" name="Freeform 35"/>
              <p:cNvSpPr/>
              <p:nvPr/>
            </p:nvSpPr>
            <p:spPr>
              <a:xfrm>
                <a:off x="4553265" y="2363137"/>
                <a:ext cx="1343587" cy="9477949"/>
              </a:xfrm>
              <a:custGeom>
                <a:avLst/>
                <a:gdLst/>
                <a:ahLst/>
                <a:cxnLst/>
                <a:rect l="l" t="t" r="r" b="b"/>
                <a:pathLst>
                  <a:path w="1343587" h="9477949">
                    <a:moveTo>
                      <a:pt x="0" y="0"/>
                    </a:moveTo>
                    <a:lnTo>
                      <a:pt x="1343587" y="0"/>
                    </a:lnTo>
                    <a:lnTo>
                      <a:pt x="1343587" y="9477950"/>
                    </a:lnTo>
                    <a:lnTo>
                      <a:pt x="0" y="9477950"/>
                    </a:lnTo>
                    <a:close/>
                  </a:path>
                </a:pathLst>
              </a:custGeom>
              <a:solidFill>
                <a:srgbClr val="252827"/>
              </a:solidFill>
            </p:spPr>
          </p:sp>
          <p:sp>
            <p:nvSpPr>
              <p:cNvPr id="36" name="Freeform 36"/>
              <p:cNvSpPr/>
              <p:nvPr/>
            </p:nvSpPr>
            <p:spPr>
              <a:xfrm>
                <a:off x="6071020" y="4732625"/>
                <a:ext cx="1343586" cy="7108462"/>
              </a:xfrm>
              <a:custGeom>
                <a:avLst/>
                <a:gdLst/>
                <a:ahLst/>
                <a:cxnLst/>
                <a:rect l="l" t="t" r="r" b="b"/>
                <a:pathLst>
                  <a:path w="1343586" h="7108462">
                    <a:moveTo>
                      <a:pt x="0" y="0"/>
                    </a:moveTo>
                    <a:lnTo>
                      <a:pt x="1343586" y="0"/>
                    </a:lnTo>
                    <a:lnTo>
                      <a:pt x="1343586" y="7108462"/>
                    </a:lnTo>
                    <a:lnTo>
                      <a:pt x="0" y="7108462"/>
                    </a:lnTo>
                    <a:close/>
                  </a:path>
                </a:pathLst>
              </a:custGeom>
              <a:solidFill>
                <a:srgbClr val="252827"/>
              </a:solidFill>
            </p:spPr>
          </p:sp>
          <p:sp>
            <p:nvSpPr>
              <p:cNvPr id="37" name="Freeform 37"/>
              <p:cNvSpPr/>
              <p:nvPr/>
            </p:nvSpPr>
            <p:spPr>
              <a:xfrm>
                <a:off x="7588776" y="7102111"/>
                <a:ext cx="1343586" cy="4738975"/>
              </a:xfrm>
              <a:custGeom>
                <a:avLst/>
                <a:gdLst/>
                <a:ahLst/>
                <a:cxnLst/>
                <a:rect l="l" t="t" r="r" b="b"/>
                <a:pathLst>
                  <a:path w="1343586" h="4738975">
                    <a:moveTo>
                      <a:pt x="0" y="0"/>
                    </a:moveTo>
                    <a:lnTo>
                      <a:pt x="1343586" y="0"/>
                    </a:lnTo>
                    <a:lnTo>
                      <a:pt x="1343586" y="4738976"/>
                    </a:lnTo>
                    <a:lnTo>
                      <a:pt x="0" y="4738976"/>
                    </a:lnTo>
                    <a:close/>
                  </a:path>
                </a:pathLst>
              </a:custGeom>
              <a:solidFill>
                <a:srgbClr val="252827"/>
              </a:solidFill>
            </p:spPr>
          </p:sp>
          <p:sp>
            <p:nvSpPr>
              <p:cNvPr id="38" name="Freeform 38"/>
              <p:cNvSpPr/>
              <p:nvPr/>
            </p:nvSpPr>
            <p:spPr>
              <a:xfrm>
                <a:off x="9106530" y="9471599"/>
                <a:ext cx="1343586" cy="2369487"/>
              </a:xfrm>
              <a:custGeom>
                <a:avLst/>
                <a:gdLst/>
                <a:ahLst/>
                <a:cxnLst/>
                <a:rect l="l" t="t" r="r" b="b"/>
                <a:pathLst>
                  <a:path w="1343586" h="2369487">
                    <a:moveTo>
                      <a:pt x="0" y="0"/>
                    </a:moveTo>
                    <a:lnTo>
                      <a:pt x="1343586" y="0"/>
                    </a:lnTo>
                    <a:lnTo>
                      <a:pt x="1343586" y="2369488"/>
                    </a:lnTo>
                    <a:lnTo>
                      <a:pt x="0" y="2369488"/>
                    </a:lnTo>
                    <a:close/>
                  </a:path>
                </a:pathLst>
              </a:custGeom>
              <a:solidFill>
                <a:srgbClr val="252827"/>
              </a:solidFill>
            </p:spPr>
          </p:sp>
        </p:grpSp>
      </p:grpSp>
      <p:sp>
        <p:nvSpPr>
          <p:cNvPr id="39" name="TextBox 39"/>
          <p:cNvSpPr txBox="1"/>
          <p:nvPr/>
        </p:nvSpPr>
        <p:spPr>
          <a:xfrm>
            <a:off x="1247775" y="1328206"/>
            <a:ext cx="8626246" cy="40538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953"/>
              </a:lnSpc>
            </a:pPr>
            <a:r>
              <a:rPr lang="en-US" sz="7230" spc="144">
                <a:solidFill>
                  <a:srgbClr val="252827"/>
                </a:solidFill>
                <a:latin typeface="Montserrat Classic Bold"/>
              </a:rPr>
              <a:t>Luz Natural x</a:t>
            </a:r>
          </a:p>
          <a:p>
            <a:pPr algn="l">
              <a:lnSpc>
                <a:spcPts val="7953"/>
              </a:lnSpc>
            </a:pPr>
            <a:r>
              <a:rPr lang="en-US" sz="7230" spc="144">
                <a:solidFill>
                  <a:srgbClr val="252827"/>
                </a:solidFill>
                <a:latin typeface="Montserrat Classic Bold"/>
              </a:rPr>
              <a:t>Consumo com Energia p/ iluminação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247775" y="7561663"/>
            <a:ext cx="9178696" cy="3471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51"/>
              </a:lnSpc>
            </a:pPr>
            <a:endParaRPr/>
          </a:p>
        </p:txBody>
      </p:sp>
      <p:sp>
        <p:nvSpPr>
          <p:cNvPr id="41" name="TextBox 41"/>
          <p:cNvSpPr txBox="1"/>
          <p:nvPr/>
        </p:nvSpPr>
        <p:spPr>
          <a:xfrm>
            <a:off x="1247775" y="5639478"/>
            <a:ext cx="7896225" cy="15474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112"/>
              </a:lnSpc>
            </a:pPr>
            <a:r>
              <a:rPr lang="en-US" sz="3163" spc="126">
                <a:solidFill>
                  <a:srgbClr val="252827"/>
                </a:solidFill>
                <a:latin typeface="Montserrat Classic Bold"/>
              </a:rPr>
              <a:t>A indicência de luz natural varia</a:t>
            </a:r>
          </a:p>
          <a:p>
            <a:pPr algn="just">
              <a:lnSpc>
                <a:spcPts val="4112"/>
              </a:lnSpc>
            </a:pPr>
            <a:r>
              <a:rPr lang="en-US" sz="3163" spc="126">
                <a:solidFill>
                  <a:srgbClr val="252827"/>
                </a:solidFill>
                <a:latin typeface="Montserrat Classic Bold"/>
              </a:rPr>
              <a:t>ao longo do dia, mas o seu consumo </a:t>
            </a:r>
          </a:p>
          <a:p>
            <a:pPr algn="just">
              <a:lnSpc>
                <a:spcPts val="4112"/>
              </a:lnSpc>
            </a:pPr>
            <a:r>
              <a:rPr lang="en-US" sz="3163" spc="126">
                <a:solidFill>
                  <a:srgbClr val="252827"/>
                </a:solidFill>
                <a:latin typeface="Montserrat Classic Bold"/>
              </a:rPr>
              <a:t>com iluminação não.</a:t>
            </a:r>
          </a:p>
        </p:txBody>
      </p:sp>
      <p:grpSp>
        <p:nvGrpSpPr>
          <p:cNvPr id="42" name="Group 42"/>
          <p:cNvGrpSpPr/>
          <p:nvPr/>
        </p:nvGrpSpPr>
        <p:grpSpPr>
          <a:xfrm>
            <a:off x="6821523" y="7532618"/>
            <a:ext cx="752475" cy="752475"/>
            <a:chOff x="0" y="0"/>
            <a:chExt cx="1913890" cy="1913890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252827"/>
            </a:solidFill>
          </p:spPr>
        </p:sp>
      </p:grpSp>
      <p:grpSp>
        <p:nvGrpSpPr>
          <p:cNvPr id="44" name="Group 44"/>
          <p:cNvGrpSpPr/>
          <p:nvPr/>
        </p:nvGrpSpPr>
        <p:grpSpPr>
          <a:xfrm>
            <a:off x="6809617" y="8486521"/>
            <a:ext cx="776287" cy="776287"/>
            <a:chOff x="0" y="0"/>
            <a:chExt cx="1913890" cy="1913890"/>
          </a:xfrm>
        </p:grpSpPr>
        <p:sp>
          <p:nvSpPr>
            <p:cNvPr id="45" name="Freeform 4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l="l" t="t" r="r" b="b"/>
              <a:pathLst>
                <a:path w="1913890" h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FFFEE6"/>
            </a:solidFill>
          </p:spPr>
        </p:sp>
      </p:grpSp>
      <p:sp>
        <p:nvSpPr>
          <p:cNvPr id="46" name="TextBox 46"/>
          <p:cNvSpPr txBox="1"/>
          <p:nvPr/>
        </p:nvSpPr>
        <p:spPr>
          <a:xfrm>
            <a:off x="11941837" y="9612399"/>
            <a:ext cx="5965163" cy="3571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spc="126">
                <a:solidFill>
                  <a:srgbClr val="252827"/>
                </a:solidFill>
                <a:latin typeface="Montserrat Classic Bold"/>
              </a:rPr>
              <a:t>PHOS4 | 2020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7665525" y="7639616"/>
            <a:ext cx="2163435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800">
                <a:solidFill>
                  <a:srgbClr val="2B2A28"/>
                </a:solidFill>
                <a:latin typeface="Open Sans Extra Bold"/>
              </a:rPr>
              <a:t>luz natural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7620465" y="8520113"/>
            <a:ext cx="2253556" cy="7426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11"/>
              </a:lnSpc>
            </a:pPr>
            <a:r>
              <a:rPr lang="en-US" sz="2800">
                <a:solidFill>
                  <a:srgbClr val="FFFEE6"/>
                </a:solidFill>
                <a:latin typeface="Open Sans Extra Bold"/>
              </a:rPr>
              <a:t>consumo </a:t>
            </a:r>
          </a:p>
          <a:p>
            <a:pPr algn="ctr">
              <a:lnSpc>
                <a:spcPts val="2912"/>
              </a:lnSpc>
            </a:pPr>
            <a:r>
              <a:rPr lang="en-US" sz="2800">
                <a:solidFill>
                  <a:srgbClr val="FFFEE6"/>
                </a:solidFill>
                <a:latin typeface="Open Sans Extra Bold"/>
              </a:rPr>
              <a:t>de energia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8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103137" y="1028700"/>
            <a:ext cx="10156163" cy="3893314"/>
            <a:chOff x="0" y="0"/>
            <a:chExt cx="13541550" cy="5191085"/>
          </a:xfrm>
        </p:grpSpPr>
        <p:sp>
          <p:nvSpPr>
            <p:cNvPr id="3" name="TextBox 3"/>
            <p:cNvSpPr txBox="1"/>
            <p:nvPr/>
          </p:nvSpPr>
          <p:spPr>
            <a:xfrm>
              <a:off x="0" y="66675"/>
              <a:ext cx="13541550" cy="30475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8800"/>
                </a:lnSpc>
              </a:pPr>
              <a:r>
                <a:rPr lang="en-US" sz="8000" spc="160" dirty="0">
                  <a:solidFill>
                    <a:srgbClr val="F8CF2C"/>
                  </a:solidFill>
                  <a:latin typeface="Montserrat Classic Bold"/>
                </a:rPr>
                <a:t>DAYLIGHT HARVESTING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4701500"/>
              <a:ext cx="13541550" cy="4895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45"/>
                </a:lnSpc>
              </a:pPr>
              <a:endParaRPr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3389361"/>
              <a:ext cx="13541550" cy="7493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550"/>
                </a:lnSpc>
              </a:pPr>
              <a:r>
                <a:rPr lang="en-US" sz="3500" spc="140">
                  <a:solidFill>
                    <a:srgbClr val="F8CF2C"/>
                  </a:solidFill>
                  <a:latin typeface="Montserrat Classic Bold"/>
                </a:rPr>
                <a:t>Tecnologia x Sustentabilidade</a:t>
              </a:r>
            </a:p>
          </p:txBody>
        </p:sp>
      </p:grpSp>
      <p:sp>
        <p:nvSpPr>
          <p:cNvPr id="6" name="AutoShape 6"/>
          <p:cNvSpPr/>
          <p:nvPr/>
        </p:nvSpPr>
        <p:spPr>
          <a:xfrm rot="5400000">
            <a:off x="-2947576" y="1713122"/>
            <a:ext cx="11183272" cy="6860755"/>
          </a:xfrm>
          <a:prstGeom prst="rect">
            <a:avLst/>
          </a:prstGeom>
          <a:solidFill>
            <a:srgbClr val="FFE169"/>
          </a:solidFill>
        </p:spPr>
      </p:sp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-3784923" y="212714"/>
            <a:ext cx="9627246" cy="9627246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690912" y="4756451"/>
            <a:ext cx="4501849" cy="4501849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1941837" y="9612399"/>
            <a:ext cx="5965163" cy="3571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spc="126">
                <a:solidFill>
                  <a:srgbClr val="FFFEE6"/>
                </a:solidFill>
                <a:latin typeface="Montserrat Classic Bold"/>
              </a:rPr>
              <a:t>PHOS4 | 2020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CF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341016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028700" y="1078706"/>
            <a:ext cx="10156163" cy="2868468"/>
            <a:chOff x="0" y="66675"/>
            <a:chExt cx="13541550" cy="3824623"/>
          </a:xfrm>
        </p:grpSpPr>
        <p:sp>
          <p:nvSpPr>
            <p:cNvPr id="4" name="TextBox 4"/>
            <p:cNvSpPr txBox="1"/>
            <p:nvPr/>
          </p:nvSpPr>
          <p:spPr>
            <a:xfrm>
              <a:off x="0" y="66675"/>
              <a:ext cx="13541550" cy="15546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8800"/>
                </a:lnSpc>
              </a:pPr>
              <a:endParaRPr lang="en-US" sz="8000" spc="160" dirty="0">
                <a:solidFill>
                  <a:srgbClr val="252827"/>
                </a:solidFill>
                <a:latin typeface="Montserrat Classic Bold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3401713"/>
              <a:ext cx="13541550" cy="4895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45"/>
                </a:lnSpc>
              </a:pPr>
              <a:endParaRPr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1947335"/>
              <a:ext cx="13541550" cy="6915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485"/>
                </a:lnSpc>
              </a:pPr>
              <a:endParaRPr lang="en-US" sz="3450" spc="138" dirty="0">
                <a:solidFill>
                  <a:srgbClr val="252827"/>
                </a:solidFill>
                <a:latin typeface="Montserrat Classic Bold"/>
              </a:endParaRP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2322837" y="9486900"/>
            <a:ext cx="5965163" cy="3571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spc="126" dirty="0">
                <a:solidFill>
                  <a:srgbClr val="252827"/>
                </a:solidFill>
                <a:latin typeface="Montserrat Classic Bold"/>
              </a:rPr>
              <a:t>PHOS4 | 2020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233</TotalTime>
  <Words>295</Words>
  <Application>Microsoft Office PowerPoint</Application>
  <PresentationFormat>Personalizar</PresentationFormat>
  <Paragraphs>104</Paragraphs>
  <Slides>19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19</vt:i4>
      </vt:variant>
    </vt:vector>
  </HeadingPairs>
  <TitlesOfParts>
    <vt:vector size="27" baseType="lpstr">
      <vt:lpstr>Montserrat Classic Bold</vt:lpstr>
      <vt:lpstr>Arimo</vt:lpstr>
      <vt:lpstr>Arial</vt:lpstr>
      <vt:lpstr>Open Sans Extra Bold</vt:lpstr>
      <vt:lpstr>Montserrat Classic</vt:lpstr>
      <vt:lpstr>Calibri</vt:lpstr>
      <vt:lpstr>Montserrat Light Bold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SPRINT 1</dc:title>
  <cp:lastModifiedBy>Aluno</cp:lastModifiedBy>
  <cp:revision>19</cp:revision>
  <dcterms:created xsi:type="dcterms:W3CDTF">2006-08-16T00:00:00Z</dcterms:created>
  <dcterms:modified xsi:type="dcterms:W3CDTF">2020-10-22T17:27:02Z</dcterms:modified>
  <dc:identifier>DAEIEmMbDkA</dc:identifier>
</cp:coreProperties>
</file>